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5"/>
  </p:notesMasterIdLst>
  <p:sldIdLst>
    <p:sldId id="256" r:id="rId2"/>
    <p:sldId id="258" r:id="rId3"/>
    <p:sldId id="260" r:id="rId4"/>
    <p:sldId id="263" r:id="rId5"/>
    <p:sldId id="272" r:id="rId6"/>
    <p:sldId id="268" r:id="rId7"/>
    <p:sldId id="274" r:id="rId8"/>
    <p:sldId id="277" r:id="rId9"/>
    <p:sldId id="266" r:id="rId10"/>
    <p:sldId id="269" r:id="rId11"/>
    <p:sldId id="275" r:id="rId12"/>
    <p:sldId id="276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056E5-EE73-416C-ACBD-98C866EBE436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3E763-CB73-4D79-8E15-B7A68BEAF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715000"/>
            <a:ext cx="6400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Math </a:t>
            </a:r>
            <a:r>
              <a:rPr lang="en-US" dirty="0" smtClean="0"/>
              <a:t>Review</a:t>
            </a:r>
          </a:p>
          <a:p>
            <a:r>
              <a:rPr lang="en-US" dirty="0" smtClean="0"/>
              <a:t>Ch. 3 Vectors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611779"/>
            <a:ext cx="5808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http://www.onlinemathtutor.org/help/wp-content/uploads/math-cartoon-20112009.jpg</a:t>
            </a:r>
            <a:endParaRPr lang="en-US" sz="1000" dirty="0"/>
          </a:p>
        </p:txBody>
      </p:sp>
      <p:pic>
        <p:nvPicPr>
          <p:cNvPr id="6" name="Picture 5" descr="math-carto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857374"/>
            <a:ext cx="3666836" cy="3781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Vectors</a:t>
            </a:r>
          </a:p>
          <a:p>
            <a:pPr lvl="1"/>
            <a:r>
              <a:rPr lang="en-US" dirty="0" smtClean="0"/>
              <a:t>Break into components and add the components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Subtracting Vectors – Add the negative vector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- Algebraically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2533650"/>
          <a:ext cx="2774950" cy="1809750"/>
        </p:xfrm>
        <a:graphic>
          <a:graphicData uri="http://schemas.openxmlformats.org/presentationml/2006/ole">
            <p:oleObj spid="_x0000_s2050" name="Equation" r:id="rId4" imgW="1168200" imgH="76176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666875" y="5410200"/>
          <a:ext cx="3438525" cy="603250"/>
        </p:xfrm>
        <a:graphic>
          <a:graphicData uri="http://schemas.openxmlformats.org/presentationml/2006/ole">
            <p:oleObj spid="_x0000_s2052" name="Equation" r:id="rId5" imgW="14475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Vectors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Subtracting Vectors – Add the negative vector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- Graphically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90800" y="29718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2819400" y="23622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057400" y="2590800"/>
            <a:ext cx="1600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286000" y="56388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63246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3009900" y="57531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3276600"/>
            <a:ext cx="43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2667000"/>
            <a:ext cx="43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352800" y="2286000"/>
            <a:ext cx="43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2362200" y="5562600"/>
            <a:ext cx="43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29000" y="5562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-V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2819400" y="6324600"/>
            <a:ext cx="43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4876800" y="2667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b="1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b="1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953000" y="5486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b="1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– </a:t>
            </a:r>
            <a:r>
              <a:rPr lang="en-US" b="1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Derivatives</a:t>
            </a:r>
          </a:p>
          <a:p>
            <a:pPr lvl="1"/>
            <a:r>
              <a:rPr lang="en-US" dirty="0" smtClean="0"/>
              <a:t>Polynomials, 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-&gt; nx</a:t>
            </a:r>
            <a:r>
              <a:rPr lang="en-US" baseline="30000" dirty="0" smtClean="0"/>
              <a:t>n-1</a:t>
            </a:r>
          </a:p>
          <a:p>
            <a:pPr lvl="1"/>
            <a:r>
              <a:rPr lang="en-US" dirty="0" smtClean="0"/>
              <a:t>Trig functions, sin(x) -&gt; </a:t>
            </a:r>
            <a:r>
              <a:rPr lang="en-US" dirty="0" err="1" smtClean="0"/>
              <a:t>cos</a:t>
            </a:r>
            <a:r>
              <a:rPr lang="en-US" dirty="0" smtClean="0"/>
              <a:t>(x), </a:t>
            </a:r>
            <a:r>
              <a:rPr lang="en-US" dirty="0" err="1" smtClean="0"/>
              <a:t>cos</a:t>
            </a:r>
            <a:r>
              <a:rPr lang="en-US" dirty="0" smtClean="0"/>
              <a:t>(x) -&gt; -sin(x)</a:t>
            </a:r>
          </a:p>
          <a:p>
            <a:pPr lvl="1"/>
            <a:r>
              <a:rPr lang="en-US" dirty="0" smtClean="0"/>
              <a:t>Exponentials, e</a:t>
            </a:r>
            <a:r>
              <a:rPr lang="en-US" baseline="30000" dirty="0" smtClean="0"/>
              <a:t>x</a:t>
            </a:r>
            <a:r>
              <a:rPr lang="en-US" dirty="0" smtClean="0"/>
              <a:t> -&gt; e</a:t>
            </a:r>
            <a:r>
              <a:rPr lang="en-US" baseline="30000" dirty="0" smtClean="0"/>
              <a:t>x</a:t>
            </a:r>
          </a:p>
          <a:p>
            <a:endParaRPr lang="en-US" dirty="0" smtClean="0"/>
          </a:p>
          <a:p>
            <a:r>
              <a:rPr lang="en-US" dirty="0" smtClean="0"/>
              <a:t>Integrals</a:t>
            </a:r>
          </a:p>
          <a:p>
            <a:pPr lvl="1"/>
            <a:r>
              <a:rPr lang="en-US" dirty="0" smtClean="0"/>
              <a:t>Polynomials , 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-&gt; x</a:t>
            </a:r>
            <a:r>
              <a:rPr lang="en-US" baseline="30000" dirty="0" smtClean="0"/>
              <a:t>n+1</a:t>
            </a:r>
            <a:r>
              <a:rPr lang="en-US" dirty="0" smtClean="0"/>
              <a:t>/(n+1)</a:t>
            </a:r>
          </a:p>
          <a:p>
            <a:pPr lvl="1"/>
            <a:r>
              <a:rPr lang="en-US" dirty="0" smtClean="0"/>
              <a:t>Trig functions, sin(x) -&gt; -</a:t>
            </a:r>
            <a:r>
              <a:rPr lang="en-US" dirty="0" err="1" smtClean="0"/>
              <a:t>cos</a:t>
            </a:r>
            <a:r>
              <a:rPr lang="en-US" dirty="0" smtClean="0"/>
              <a:t>(x), </a:t>
            </a:r>
            <a:r>
              <a:rPr lang="en-US" dirty="0" err="1" smtClean="0"/>
              <a:t>cos</a:t>
            </a:r>
            <a:r>
              <a:rPr lang="en-US" dirty="0" smtClean="0"/>
              <a:t>(x) -&gt; sin(x)</a:t>
            </a:r>
          </a:p>
          <a:p>
            <a:pPr lvl="1"/>
            <a:r>
              <a:rPr lang="en-US" smtClean="0"/>
              <a:t>Exponentials, e</a:t>
            </a:r>
            <a:r>
              <a:rPr lang="en-US" baseline="30000" smtClean="0"/>
              <a:t>x</a:t>
            </a:r>
            <a:r>
              <a:rPr lang="en-US" smtClean="0"/>
              <a:t> -&gt; e</a:t>
            </a:r>
            <a:r>
              <a:rPr lang="en-US" baseline="30000" smtClean="0"/>
              <a:t>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Partial Derivative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analysis</a:t>
            </a:r>
          </a:p>
          <a:p>
            <a:r>
              <a:rPr lang="en-US" dirty="0" smtClean="0"/>
              <a:t>Order-of-Magnitude</a:t>
            </a:r>
          </a:p>
          <a:p>
            <a:r>
              <a:rPr lang="en-US" dirty="0" smtClean="0"/>
              <a:t>Significant Digits</a:t>
            </a:r>
          </a:p>
          <a:p>
            <a:r>
              <a:rPr lang="en-US" dirty="0" smtClean="0"/>
              <a:t>Scientific Notation</a:t>
            </a:r>
          </a:p>
          <a:p>
            <a:r>
              <a:rPr lang="en-US" dirty="0" smtClean="0"/>
              <a:t>Trigonometry</a:t>
            </a:r>
          </a:p>
          <a:p>
            <a:r>
              <a:rPr lang="en-US" dirty="0" smtClean="0"/>
              <a:t>Vectors</a:t>
            </a:r>
          </a:p>
          <a:p>
            <a:r>
              <a:rPr lang="en-US" dirty="0" smtClean="0"/>
              <a:t>Calculus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 – Math Topics to Know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correctly answer A to this question?</a:t>
            </a:r>
          </a:p>
          <a:p>
            <a:pPr marL="514350" indent="-514350">
              <a:buAutoNum type="alphaUcParenR"/>
            </a:pPr>
            <a:r>
              <a:rPr lang="en-US" dirty="0" smtClean="0"/>
              <a:t>Yes</a:t>
            </a:r>
          </a:p>
          <a:p>
            <a:pPr marL="514350" indent="-514350">
              <a:buAutoNum type="alphaUcParenR"/>
            </a:pPr>
            <a:r>
              <a:rPr lang="en-US" dirty="0" smtClean="0"/>
              <a:t>No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clickers</a:t>
            </a:r>
            <a:endParaRPr lang="en-US" dirty="0"/>
          </a:p>
        </p:txBody>
      </p:sp>
      <p:pic>
        <p:nvPicPr>
          <p:cNvPr id="6" name="Picture 5" descr="prs_transmit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200400"/>
            <a:ext cx="3333750" cy="3333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6400800"/>
            <a:ext cx="15520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http://kookaburra.com.au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Text book + Access card</a:t>
            </a:r>
          </a:p>
          <a:p>
            <a:pPr lvl="1"/>
            <a:r>
              <a:rPr lang="en-US" dirty="0" smtClean="0"/>
              <a:t>Purchase them from book store</a:t>
            </a:r>
          </a:p>
          <a:p>
            <a:pPr lvl="1"/>
            <a:r>
              <a:rPr lang="en-US" dirty="0" smtClean="0"/>
              <a:t>Purchase them online – Lifetime Edition vs. Single term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Homework for next week – Due </a:t>
            </a:r>
            <a:r>
              <a:rPr lang="en-US" i="1" dirty="0" smtClean="0"/>
              <a:t>Wednesday at 11:00 am</a:t>
            </a:r>
          </a:p>
          <a:p>
            <a:pPr lvl="1"/>
            <a:r>
              <a:rPr lang="en-US" dirty="0" smtClean="0"/>
              <a:t>Online homework is on </a:t>
            </a:r>
            <a:r>
              <a:rPr lang="en-US" dirty="0" err="1" smtClean="0"/>
              <a:t>WebAssign</a:t>
            </a:r>
            <a:endParaRPr lang="en-US" dirty="0" smtClean="0"/>
          </a:p>
          <a:p>
            <a:pPr lvl="1"/>
            <a:r>
              <a:rPr lang="en-US" dirty="0" smtClean="0"/>
              <a:t>Written homework is on course website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Get clickers, need them by next Wednesday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Logistics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1 Physics and Measurement</a:t>
            </a:r>
          </a:p>
          <a:p>
            <a:pPr lvl="1"/>
            <a:r>
              <a:rPr lang="en-US" dirty="0" smtClean="0"/>
              <a:t>Unit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Order-of-Magnitude</a:t>
            </a:r>
          </a:p>
          <a:p>
            <a:pPr lvl="1"/>
            <a:r>
              <a:rPr lang="en-US" dirty="0" smtClean="0"/>
              <a:t>Significant Digits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Scientific Notation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Ch. 3 Vectors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Trigonometry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Vectors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Calculus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Review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Multiply or Divide</a:t>
            </a:r>
          </a:p>
          <a:p>
            <a:pPr lvl="1"/>
            <a:r>
              <a:rPr lang="en-US" dirty="0" smtClean="0"/>
              <a:t>Same number as number with least significant digits</a:t>
            </a:r>
          </a:p>
          <a:p>
            <a:r>
              <a:rPr lang="en-US" dirty="0" smtClean="0"/>
              <a:t>Add or Subtract</a:t>
            </a:r>
          </a:p>
          <a:p>
            <a:pPr lvl="1"/>
            <a:r>
              <a:rPr lang="en-US" dirty="0" smtClean="0"/>
              <a:t>Same number as number with least precision</a:t>
            </a:r>
          </a:p>
          <a:p>
            <a:pPr lvl="1"/>
            <a:r>
              <a:rPr lang="en-US" dirty="0" smtClean="0"/>
              <a:t>Same number as number that has the highest rightmost digit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45+0.0000005 = 45</a:t>
            </a:r>
          </a:p>
          <a:p>
            <a:pPr lvl="1"/>
            <a:r>
              <a:rPr lang="en-US" dirty="0" smtClean="0"/>
              <a:t>24.5+14.23+1.567 = 40.3</a:t>
            </a:r>
          </a:p>
          <a:p>
            <a:pPr lvl="1"/>
            <a:r>
              <a:rPr lang="en-US" dirty="0" smtClean="0"/>
              <a:t>0.00002+0.0001 = 0.0001</a:t>
            </a:r>
          </a:p>
          <a:p>
            <a:pPr lvl="1"/>
            <a:r>
              <a:rPr lang="en-US" dirty="0" smtClean="0"/>
              <a:t>45.6*9 = 400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Digits - Calculations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4038600"/>
            <a:ext cx="4277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Counted Numbers – Infinite Sig Figs!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 apple is 1 apple, infinite precision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way of representing a number so that you can clearly see the significant digits and the order of magnitude</a:t>
            </a:r>
          </a:p>
          <a:p>
            <a:pPr lvl="1"/>
            <a:r>
              <a:rPr lang="en-US" dirty="0" smtClean="0"/>
              <a:t>110 would be 1.1E2 or 1.1x10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1.001	(1.001E0)</a:t>
            </a:r>
          </a:p>
          <a:p>
            <a:pPr lvl="1"/>
            <a:r>
              <a:rPr lang="en-US" dirty="0" smtClean="0"/>
              <a:t>234	(2.34E2)</a:t>
            </a:r>
          </a:p>
          <a:p>
            <a:pPr lvl="1"/>
            <a:r>
              <a:rPr lang="en-US" dirty="0" smtClean="0"/>
              <a:t>900	(9.00E2 or 9.0E2 or 9E2)</a:t>
            </a:r>
          </a:p>
          <a:p>
            <a:pPr lvl="1"/>
            <a:r>
              <a:rPr lang="en-US" dirty="0" smtClean="0"/>
              <a:t>0.005	(5E-3)</a:t>
            </a:r>
          </a:p>
          <a:p>
            <a:pPr lvl="1"/>
            <a:r>
              <a:rPr lang="en-US" dirty="0" smtClean="0"/>
              <a:t>3.4	(3.4E0)</a:t>
            </a:r>
          </a:p>
          <a:p>
            <a:pPr lvl="1"/>
            <a:r>
              <a:rPr lang="en-US" dirty="0" smtClean="0"/>
              <a:t>45.6	(4.56E1)</a:t>
            </a:r>
          </a:p>
          <a:p>
            <a:pPr lvl="1"/>
            <a:r>
              <a:rPr lang="en-US" dirty="0" smtClean="0"/>
              <a:t>10	(1.0E1 or 1E1)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l-GR" dirty="0" smtClean="0"/>
              <a:t>π</a:t>
            </a:r>
            <a:r>
              <a:rPr lang="en-US" dirty="0" smtClean="0"/>
              <a:t> radians = 360 degrees</a:t>
            </a:r>
          </a:p>
          <a:p>
            <a:r>
              <a:rPr lang="en-US" dirty="0" smtClean="0"/>
              <a:t>Right triangle – </a:t>
            </a:r>
            <a:r>
              <a:rPr lang="en-US" dirty="0" err="1" smtClean="0"/>
              <a:t>soh</a:t>
            </a:r>
            <a:r>
              <a:rPr lang="en-US" dirty="0" smtClean="0"/>
              <a:t>, </a:t>
            </a:r>
            <a:r>
              <a:rPr lang="en-US" dirty="0" err="1" smtClean="0"/>
              <a:t>cah</a:t>
            </a:r>
            <a:r>
              <a:rPr lang="en-US" dirty="0" smtClean="0"/>
              <a:t>, </a:t>
            </a:r>
            <a:r>
              <a:rPr lang="en-US" dirty="0" err="1" smtClean="0"/>
              <a:t>toa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Isosceles triangle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5070" y="33644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609165" y="4800600"/>
            <a:ext cx="1134035" cy="1752600"/>
          </a:xfrm>
          <a:prstGeom prst="triangl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1600200" y="2514600"/>
            <a:ext cx="1219200" cy="1143000"/>
          </a:xfrm>
          <a:prstGeom prst="rtTriangl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62917" y="3501943"/>
            <a:ext cx="102791" cy="202152"/>
          </a:xfrm>
          <a:custGeom>
            <a:avLst/>
            <a:gdLst>
              <a:gd name="connsiteX0" fmla="*/ 102791 w 102791"/>
              <a:gd name="connsiteY0" fmla="*/ 674 h 202152"/>
              <a:gd name="connsiteX1" fmla="*/ 40798 w 102791"/>
              <a:gd name="connsiteY1" fmla="*/ 16172 h 202152"/>
              <a:gd name="connsiteX2" fmla="*/ 9802 w 102791"/>
              <a:gd name="connsiteY2" fmla="*/ 202152 h 2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791" h="202152">
                <a:moveTo>
                  <a:pt x="102791" y="674"/>
                </a:moveTo>
                <a:cubicBezTo>
                  <a:pt x="82127" y="5840"/>
                  <a:pt x="54660" y="0"/>
                  <a:pt x="40798" y="16172"/>
                </a:cubicBezTo>
                <a:cubicBezTo>
                  <a:pt x="0" y="63770"/>
                  <a:pt x="9802" y="147449"/>
                  <a:pt x="9802" y="202152"/>
                </a:cubicBez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600200" y="3505200"/>
            <a:ext cx="1524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676400" y="3581400"/>
            <a:ext cx="1524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98270" y="2971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3669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2667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81400" y="2685871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 </a:t>
            </a:r>
            <a:r>
              <a:rPr lang="el-GR" sz="2000" dirty="0" smtClean="0"/>
              <a:t>θ</a:t>
            </a:r>
            <a:r>
              <a:rPr lang="en-US" sz="2000" dirty="0" smtClean="0"/>
              <a:t> = o/h</a:t>
            </a:r>
          </a:p>
          <a:p>
            <a:r>
              <a:rPr lang="en-US" sz="2000" dirty="0" err="1" smtClean="0"/>
              <a:t>cos</a:t>
            </a:r>
            <a:r>
              <a:rPr lang="en-US" sz="2000" dirty="0" smtClean="0"/>
              <a:t> </a:t>
            </a:r>
            <a:r>
              <a:rPr lang="el-GR" sz="2000" dirty="0" smtClean="0"/>
              <a:t>θ</a:t>
            </a:r>
            <a:r>
              <a:rPr lang="en-US" sz="2000" dirty="0" smtClean="0"/>
              <a:t> = a/h</a:t>
            </a:r>
          </a:p>
          <a:p>
            <a:r>
              <a:rPr lang="en-US" sz="2000" dirty="0" smtClean="0"/>
              <a:t>tan </a:t>
            </a:r>
            <a:r>
              <a:rPr lang="el-GR" sz="2000" dirty="0" smtClean="0"/>
              <a:t>θ</a:t>
            </a:r>
            <a:r>
              <a:rPr lang="en-US" sz="2000" dirty="0" smtClean="0"/>
              <a:t> = o/a</a:t>
            </a:r>
          </a:p>
          <a:p>
            <a:r>
              <a:rPr lang="en-US" sz="2000" dirty="0" smtClean="0"/>
              <a:t>o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h</a:t>
            </a:r>
            <a:r>
              <a:rPr lang="en-US" sz="2000" baseline="30000" dirty="0" smtClean="0"/>
              <a:t>2</a:t>
            </a:r>
          </a:p>
        </p:txBody>
      </p:sp>
      <p:cxnSp>
        <p:nvCxnSpPr>
          <p:cNvPr id="18" name="Straight Connector 17"/>
          <p:cNvCxnSpPr>
            <a:stCxn id="4" idx="0"/>
            <a:endCxn id="4" idx="3"/>
          </p:cNvCxnSpPr>
          <p:nvPr/>
        </p:nvCxnSpPr>
        <p:spPr>
          <a:xfrm rot="16200000" flipH="1">
            <a:off x="1299883" y="5676900"/>
            <a:ext cx="17526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1983783" y="5176434"/>
            <a:ext cx="216976" cy="96257"/>
          </a:xfrm>
          <a:custGeom>
            <a:avLst/>
            <a:gdLst>
              <a:gd name="connsiteX0" fmla="*/ 0 w 216976"/>
              <a:gd name="connsiteY0" fmla="*/ 0 h 96257"/>
              <a:gd name="connsiteX1" fmla="*/ 185980 w 216976"/>
              <a:gd name="connsiteY1" fmla="*/ 92990 h 96257"/>
              <a:gd name="connsiteX2" fmla="*/ 216976 w 216976"/>
              <a:gd name="connsiteY2" fmla="*/ 92990 h 9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976" h="96257">
                <a:moveTo>
                  <a:pt x="0" y="0"/>
                </a:moveTo>
                <a:cubicBezTo>
                  <a:pt x="120176" y="80117"/>
                  <a:pt x="57648" y="50212"/>
                  <a:pt x="185980" y="92990"/>
                </a:cubicBezTo>
                <a:cubicBezTo>
                  <a:pt x="195782" y="96257"/>
                  <a:pt x="206644" y="92990"/>
                  <a:pt x="216976" y="92990"/>
                </a:cubicBez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045776" y="4908665"/>
            <a:ext cx="277668" cy="66291"/>
          </a:xfrm>
          <a:custGeom>
            <a:avLst/>
            <a:gdLst>
              <a:gd name="connsiteX0" fmla="*/ 0 w 277668"/>
              <a:gd name="connsiteY0" fmla="*/ 4298 h 66291"/>
              <a:gd name="connsiteX1" fmla="*/ 46495 w 277668"/>
              <a:gd name="connsiteY1" fmla="*/ 35294 h 66291"/>
              <a:gd name="connsiteX2" fmla="*/ 139485 w 277668"/>
              <a:gd name="connsiteY2" fmla="*/ 66291 h 66291"/>
              <a:gd name="connsiteX3" fmla="*/ 201478 w 277668"/>
              <a:gd name="connsiteY3" fmla="*/ 50793 h 66291"/>
              <a:gd name="connsiteX4" fmla="*/ 247973 w 277668"/>
              <a:gd name="connsiteY4" fmla="*/ 4298 h 6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668" h="66291">
                <a:moveTo>
                  <a:pt x="0" y="4298"/>
                </a:moveTo>
                <a:cubicBezTo>
                  <a:pt x="15498" y="14630"/>
                  <a:pt x="29474" y="27729"/>
                  <a:pt x="46495" y="35294"/>
                </a:cubicBezTo>
                <a:cubicBezTo>
                  <a:pt x="76352" y="48564"/>
                  <a:pt x="139485" y="66291"/>
                  <a:pt x="139485" y="66291"/>
                </a:cubicBezTo>
                <a:cubicBezTo>
                  <a:pt x="160149" y="61125"/>
                  <a:pt x="183755" y="62608"/>
                  <a:pt x="201478" y="50793"/>
                </a:cubicBezTo>
                <a:cubicBezTo>
                  <a:pt x="277668" y="0"/>
                  <a:pt x="202109" y="4298"/>
                  <a:pt x="247973" y="4298"/>
                </a:cubicBez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05000" y="53456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95600" y="518160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Φ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2209800" y="5029200"/>
            <a:ext cx="6858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57600" y="49530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Φ</a:t>
            </a:r>
            <a:r>
              <a:rPr lang="en-US" sz="2000" dirty="0" smtClean="0"/>
              <a:t>=2</a:t>
            </a:r>
            <a:r>
              <a:rPr lang="el-GR" sz="2000" dirty="0" smtClean="0"/>
              <a:t>θ</a:t>
            </a:r>
            <a:endParaRPr lang="en-US" sz="20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732129" y="648866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      </a:t>
            </a:r>
            <a:r>
              <a:rPr lang="en-US" dirty="0" err="1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Scalar – a single value with units, no direction</a:t>
            </a:r>
          </a:p>
          <a:p>
            <a:pPr lvl="1"/>
            <a:r>
              <a:rPr lang="en-US" dirty="0" smtClean="0"/>
              <a:t>4 apples</a:t>
            </a:r>
          </a:p>
          <a:p>
            <a:pPr lvl="1"/>
            <a:r>
              <a:rPr lang="en-US" dirty="0" smtClean="0"/>
              <a:t>5.5 kg</a:t>
            </a:r>
          </a:p>
          <a:p>
            <a:pPr lvl="1"/>
            <a:r>
              <a:rPr lang="en-US" dirty="0" smtClean="0"/>
              <a:t>4 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Vector – a value and a direction</a:t>
            </a:r>
          </a:p>
          <a:p>
            <a:pPr lvl="1"/>
            <a:r>
              <a:rPr lang="en-US" dirty="0" smtClean="0"/>
              <a:t>26 m/s, east (velocity)</a:t>
            </a:r>
          </a:p>
          <a:p>
            <a:pPr lvl="1"/>
            <a:r>
              <a:rPr lang="en-US" dirty="0" smtClean="0"/>
              <a:t>4 N downward (force)</a:t>
            </a:r>
          </a:p>
          <a:p>
            <a:pPr lvl="1"/>
            <a:r>
              <a:rPr lang="en-US" dirty="0" smtClean="0"/>
              <a:t>5 m at 5 degrees south of west (displacement)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- Definition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638800"/>
            <a:ext cx="3315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Can a scalar be negative?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5638800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Yes, -5 degrees F.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write Vectors</a:t>
            </a:r>
          </a:p>
          <a:p>
            <a:pPr lvl="1"/>
            <a:r>
              <a:rPr lang="en-US" dirty="0" smtClean="0"/>
              <a:t>3 mph to the right or 3 mph to the east</a:t>
            </a:r>
          </a:p>
          <a:p>
            <a:pPr lvl="1"/>
            <a:r>
              <a:rPr lang="en-US" dirty="0" smtClean="0"/>
              <a:t>5 mph at 45 degrees from x axis</a:t>
            </a:r>
          </a:p>
          <a:p>
            <a:pPr lvl="1"/>
            <a:r>
              <a:rPr lang="en-US" dirty="0" smtClean="0"/>
              <a:t>(3,2) or               </a:t>
            </a:r>
            <a:r>
              <a:rPr lang="en-US" dirty="0" err="1" smtClean="0"/>
              <a:t>or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Magnitude, Direction, Components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- Definition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28863" y="2667000"/>
          <a:ext cx="1176337" cy="482600"/>
        </p:xfrm>
        <a:graphic>
          <a:graphicData uri="http://schemas.openxmlformats.org/presentationml/2006/ole">
            <p:oleObj spid="_x0000_s1026" name="Equation" r:id="rId4" imgW="49500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4062413"/>
          <a:ext cx="3429000" cy="2636837"/>
        </p:xfrm>
        <a:graphic>
          <a:graphicData uri="http://schemas.openxmlformats.org/presentationml/2006/ole">
            <p:oleObj spid="_x0000_s1027" name="Equation" r:id="rId5" imgW="1815840" imgH="13968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962400" y="2590800"/>
          <a:ext cx="1116012" cy="573088"/>
        </p:xfrm>
        <a:graphic>
          <a:graphicData uri="http://schemas.openxmlformats.org/presentationml/2006/ole">
            <p:oleObj spid="_x0000_s1028" name="Equation" r:id="rId6" imgW="469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562</TotalTime>
  <Words>473</Words>
  <Application>Microsoft Office PowerPoint</Application>
  <PresentationFormat>On-screen Show (4:3)</PresentationFormat>
  <Paragraphs>154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Equation</vt:lpstr>
      <vt:lpstr>PHYS16 – Lecture 3</vt:lpstr>
      <vt:lpstr>Register clickers</vt:lpstr>
      <vt:lpstr>Class Logistics</vt:lpstr>
      <vt:lpstr>Math Review </vt:lpstr>
      <vt:lpstr>Significant Digits - Calculations </vt:lpstr>
      <vt:lpstr>Scientific Notation</vt:lpstr>
      <vt:lpstr>Trigonometry</vt:lpstr>
      <vt:lpstr>Vectors - Definition</vt:lpstr>
      <vt:lpstr>Vectors - Definition</vt:lpstr>
      <vt:lpstr>Vectors - Algebraically</vt:lpstr>
      <vt:lpstr>Vectors - Graphically</vt:lpstr>
      <vt:lpstr>Calculus</vt:lpstr>
      <vt:lpstr>Conclusion – Math Topics to Know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PHYS16 – Lecture 1</dc:title>
  <dc:creator>Grego</dc:creator>
  <cp:lastModifiedBy>Grego</cp:lastModifiedBy>
  <cp:revision>37</cp:revision>
  <dcterms:created xsi:type="dcterms:W3CDTF">2010-09-08T13:01:43Z</dcterms:created>
  <dcterms:modified xsi:type="dcterms:W3CDTF">2011-01-31T03:43:12Z</dcterms:modified>
</cp:coreProperties>
</file>