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8" r:id="rId2"/>
    <p:sldId id="299" r:id="rId3"/>
    <p:sldId id="295" r:id="rId4"/>
    <p:sldId id="307" r:id="rId5"/>
    <p:sldId id="308" r:id="rId6"/>
    <p:sldId id="309" r:id="rId7"/>
    <p:sldId id="324" r:id="rId8"/>
    <p:sldId id="296" r:id="rId9"/>
    <p:sldId id="310" r:id="rId10"/>
    <p:sldId id="298" r:id="rId11"/>
    <p:sldId id="312" r:id="rId12"/>
    <p:sldId id="323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2" r:id="rId21"/>
    <p:sldId id="321" r:id="rId22"/>
    <p:sldId id="326" r:id="rId23"/>
    <p:sldId id="325" r:id="rId24"/>
    <p:sldId id="328" r:id="rId25"/>
    <p:sldId id="327" r:id="rId26"/>
    <p:sldId id="330" r:id="rId27"/>
    <p:sldId id="329" r:id="rId28"/>
    <p:sldId id="33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3557" autoAdjust="0"/>
  </p:normalViewPr>
  <p:slideViewPr>
    <p:cSldViewPr>
      <p:cViewPr varScale="1">
        <p:scale>
          <a:sx n="46" d="100"/>
          <a:sy n="46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C9957-DC0C-442D-B49C-55F2B22ADD2F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05C75-BA31-4FD8-AC78-A79723257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4B851-3012-4745-A4FA-5CE6B88337B6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dirty="0" smtClean="0"/>
              <a:t>PHYS16 – Lecture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334000"/>
            <a:ext cx="8077200" cy="1752600"/>
          </a:xfrm>
        </p:spPr>
        <p:txBody>
          <a:bodyPr/>
          <a:lstStyle/>
          <a:p>
            <a:pPr algn="r"/>
            <a:r>
              <a:rPr lang="en-US" dirty="0" smtClean="0"/>
              <a:t>Review and Momentum</a:t>
            </a:r>
          </a:p>
          <a:p>
            <a:pPr algn="r"/>
            <a:r>
              <a:rPr lang="en-US" dirty="0" smtClean="0"/>
              <a:t> October 6, 2010</a:t>
            </a:r>
            <a:endParaRPr lang="en-US" dirty="0"/>
          </a:p>
        </p:txBody>
      </p:sp>
      <p:sp>
        <p:nvSpPr>
          <p:cNvPr id="32770" name="AutoShape 2" descr="data:image/jpeg;base64,/9j/4AAQSkZJRgABAQAAAQABAAD/2wBDAAkGBwgHBgkIBwgKCgkLDRYPDQwMDRsUFRAWIB0iIiAdHx8kKDQsJCYxJx8fLT0tMTU3Ojo6Iys/RD84QzQ5Ojf/2wBDAQoKCg0MDRoPDxo3JR8lNzc3Nzc3Nzc3Nzc3Nzc3Nzc3Nzc3Nzc3Nzc3Nzc3Nzc3Nzc3Nzc3Nzc3Nzc3Nzc3Nzf/wAARCACdAOwDASIAAhEBAxEB/8QAGwAAAwEBAQEBAAAAAAAAAAAAAwQFAgEGAAf/xAA4EAACAgEDAwMDAgQEBgMBAAABAgMRAAQSIQUxQRMiUTJhcRSBBiORoRVCUuEkNLHB0fAlYvFD/8QAGAEBAQEBAQAAAAAAAAAAAAAAAQACAwT/xAAeEQEBAAMAAwEBAQAAAAAAAAAAAQIREiExQRMDUf/aAAwDAQACEQMRAD8A851aUjULXxmwHMamjQj5rxzi/ViP1w23t++HM0iRuiHgxgEZ7PrziwE7S1duLxuSYHSwqqAEMSzXy35+2Ah3jRngUcJ6DvphKPpVjfOITverOxDBWY7SRwaONaAF5ZKY2KIFXeLagCL/APqsim2ABPHPIr84/wBMEb6b1fUUMW21fuGEW9GzBJFrg5+k3/0yTr5WbSmNnYorkqt8Ak80MsaiKSLVKWJo9gfxkfVoraOVi1NuPGNTHJ0UYFXR5JrN6Jy3Ybjt/rg2X/45CDzzmumsY9rA+4DjDaD6huLiSRQp3/SB2x1VJidwQAoF884r1ASTT3NYNgn/ALY7GI90fqqRFQ3le5GMVM9HXQwdU0kvUw02mbl0jNN2P9ecY0M3TY/4i9ZtJNPoknYxwd2Ir23+O+KsmmknA01xpGC1yGy/PAr574BdVPpZjLBKySL7Q47gduDgi/XGE+sleFFVZHJRV4As8Vi4Uou1hyO+G6tRANcnzgNOpeM0e2BHjorESardjvQ5GbVTxk+1huIqxxxdfucQQ/y057McZ6Q6prRtLb2UhvivGMBiSZ2ZomoqlqvFcX/v5xnRMG0yhrNCjRxR6aWS6Bsm67/bGengnTuQpIBIDDsM3PaT9SvuO26H374jqUvTy+02HBu8q6uEiMuz0e+2vGJzRiUtFEwpkBtuKwqTtRzpoW+DRz7Z6uoXYwAAvnPtjNAYiRYbg4Ce4pEFg8jkecwVN4nmiEirwnDH4zXSZYhHUysxAITnsfvghI/6V0U8brr7/OL6GQo7Kw5DdsfoXtJrNLpNZp31WhXURbmBF01Htz4xebUyT9Qid9gABTsaA+9cnFdUQFv/AEsCMxqGK7XU/BzVn0BSVHq5CaNNew/GUxMzKpXha4HxkvWo36jfRplBvKOiZfQFsAR844zyqS6rA0es96nkWDmp6QtsbcPaLqs+10zanXCJ3VB/rIwclhm3DyO/4zDR/RVIgSSTYhNFqvb+wwyAlVTftDMbJPGA0OwBGlDemWG7YaNfbHQIQXBLMvu2nsbr/titIrXbADzf55w/SVY7gASbzkSepqjGCiBmq2PAxnpwfRzko1mypKnuMJ7SksrjXozOx5Asi+K+MU1mhvpup1SsVhDkKzrW9vgYbUN/xYahz/4xqPq+nX+Ddd0qZJmladXhKgbRRHn9scrpR54n/wCPXNaBk20wNlTWBYn9H+/bCaNlUKCOaOCVNDqo5Quh6hI66EyiV3jUF1NEcYAkBWCk7aIF98TQMxc7bQVfH3x6cQuUGiRvctbSPOW/J14C2MBGxBq++fOvqSFFBJYgADuecchEyoizRkojVtxPUsvrPtBBqx9sQZ/ifp0/T5xBPC0blAwUsDwfx+DktIpoIwzxkLf1dxeP9QnM7QyauWRrADMTbVgtL1DUaSHUafSS/wAiVlLAqDdHjvmdIHTkSRste4Nd5zp0hj6nFYBIPntn0Ubx7yQApPFHtgdMVXqELPe3fzXfGeGVvWsJNRJJJFRY+wqu1SPxnOnu8ZePfw/cA9/98a1S+rrPSkkJRVJUA8Cu+ffw0+jHURFr3ZdNLYcgf0/vWatOk/Wyu6EM1gX4xKNGldVQ8lSDl3rA0hXUjRsWiSQiMsOSvg55+It7KJsNX5y9oqwapQSLBxWZVMCNutjdiu1HKGp0s2nlIlRlEgsE+cnygiIgdgT2zNilPwOeVXuRYIzEAWWZaZFdlO7iqPeyfOY0re5AT3FY10jTxajqHoysFdiAhLUFPez+15IxHop9fui0kZdym4C/jAlD6BWQFXUUQRzYw+m1E+kZXhZonoru+Rn2nkX0HaQ7pbvcebObnlkr1Cb1oNOaACijnYZEMaleBXk5nUkzaYsRyG8ZvRSxNp19QEEccZfV8d1+mK9QJGDc3KQTxvOXuoaYtqyQp5OSHgiVZTLvDmzEUoi77H7V5yzx15ON2a0zpEiqAOT3wxiDQj07L7iCPAxSBPoBP++VI5oNPojHJtbeCylfF5lpDbTyF34AobiSQOBhNC4897wWqkBZwjWoPBquM7oQQaPe8J7S/Pp9O8ccqzn1Qu5lri/AvJM4CdNm3Rspd7Ryvcdjzj0iEkHgEKLGTZnkbSSRszbQ5KrfFnHJBaN1EVyR+oD/AJcHCKYWpUA/0wmntIB3BvnNxRte/wCr3djkg2QqpZXHuv2+e+V+nPphoSTGf1KgkEHmuMXTVRz6t1lgQLt28D6fvgIvCKQaahzkh1nkFWzAluxwGsZWnVowVPp8gnzjEiyCQmZgWLWSTyTgtYyFo4wgVgDyPOOk51FGOniZSCWHYDJ6KR3BFVxlTXSSLoISlBlrawXkG+/5xJpd0fvSpbtmPnMpxPrfnzgp1jj1ETROW9wskdjhY13SOfnx+2Kzn+aQ9imF1/bKh6GaQLGSC3uFEcUR3wMbokysvzhPURdCfUg3OQpVzdVXau2KvtVoyrBwQCa8H4zptGdaS7SAtRv4ye8Go0qRvLGUD+9GPZgO9H85Umijk3Mr0dgLbj3P2xDXbwEjMjNGlhEZrCA8kD98L7UB1sk2p1aBizttIAxHUwxxrW+yRbArW0/GOTna8Um5g45UjJ+qYkPfJ5v74ZKRtdv8ooLr4w8Olk1OrEcO3fV2zBRxz3+cX6fOFj5APGFmncI8KsQjNvI++ZnpGJJHNiRr2tx9hQzWgiWWKe5ApQ3z5xbdYU+GQc/jDjRSx/zGA2yLdXzmpfIsZKuNPIa9t2DmNFJplhqVGLbj2xqFoj6qlXKbRtQ81kfkE5VR+knURf4tJuUGM2u5VBKj5F8XnnNZCvqsFHFmrPOVNFr4nd0koi7yfrJIm1J9EnYe151+s/GItP6ksSgkEnwOcxqozGm0jm2GVNDPJpSHWJWR1K264prgBEKo98xlG8UGThyKvnDaIgcj5zLL/ON/ObgQJJwQb5rOf0qk5vYe3trM6jVx6zpqxyQqs0TG5VAG9T2B+SO1/GbKo6EtIFKpYX5xP00Gll2myR2GNQChVhULz/1zNTRqGYMqs3tJwEJLLz/+Y5PrZHESELSMCOO+SBT/AJlm55+rm7xnTHTmRwNyp3FHm6w3TToRq536hGzAqduzwcT0y/zStD6u5yQ4DO1XzfnBT+2dLFnkYfURmE3Y+eMFKNrIZFaje2vGKd1DFtEAWIo+M5IyNpWDJuloH1PNZ3UQOemGUqQvazxZxaGwpBsUvnChyPhz3OKaoETP/XKUbhG3DyPGKdUaEaknT7wpQXvHN+f2wqen0h1M/RZJNIoIEVSgHlUFWSPjkc/bIuweijnlQ4Bw3TyW0yKGIUgg0TzX/wCDMSbFhpVYqre5r4POaR9/SacNGuxCp2Kef64p6Y1GuRW2AyUASQoBPFk+BjEghIieNnquAPBxTUQSIizMQeK/fGwSsa+IQbY02tJC9Wp3Ka44PbEdTpi0bTMV2vIRQNEGvj4x5d5SUovCk3fIAydLbPIpA5oj7fjCmNjo2sh6LF1SRF/STOyRuGBJI8Ed84/pGEWLc/5sWAnWJVb1RE25kDE7T8kc5pv+XQV7uMzDW1P8mJj4sHNxyv60fJ2/SRgloacjmw/b84dAI03EbqYWcQOu+LU7XPJBvEJEBdjwOe2XXSHUgFZgEiUVuQKWNc+TkSeAmVirD92AxqPaRm9WYgkgXhIzISrHsMHpZxvdjEGU/wCTsD9s3bg2DtU9gBxl0tHUnYsqBjtHNXjiui9PkcIxkBosQCu09x+cm6b3zoL2gmtxPa/OVeq6fSQaeFdLqfXDR3IBdK19sbkZHnZCu87ga3c18fb9s3CyjUyegXKBrQvV1fF5ubTkIHPAJ8ecxBQLKq8k9z8ZgrUWll6jrI0V1DSsFLNwNxzHUOlz9L1EuleRTqENHYCVr5v98BZBoGgBffOj2xFtUrurRkR09EH5xqTEiaNnV/rBN58UIcAg38ZvTxMwci2pqLYzJABJ/KO9QBz8Y6DsvTtRB6WpcL6U97CGBJ/bxnIIAj2fntnzkesNxYLyay91DpGh/wALj1/SNdHP6aBtVHI9FSa4A/N/0zNuqYRh6XNqgCg9rMBR+fFZzrGmk6dN+j1UILgAhu/Bwuv6nLrWjRE9LZ2K4tq4tVq5i8hklk4t3Nk4+QDFM6aTc5JjjJAWx/3v+tYu0JkLyxqfSN1Zsj84xp5HhSVTEpLDkMv/AEwenaSJfSf6CexP2yTC6Rl1ASUFTwSCRgOqokWqRgAwK8jHBQcbbJ+MV6r6YnTY4cbBZ2kUfj/fJLH8PaQ9Sh2IkEfpBpLlfZYAFj++KdQ1k2uDPIUCqoRVjUKKUDwPP3wGgbbCaNgPn0wBLqKAPc+RxjIjQ/5RRAGbm3G3t/ti0rSUN9siubW6v7ZT07btBEsKiNm72SC35PnF9Qv6hT6EYQqLYlxz8nG0Qn6/qxvEkaqQDwg5N88nzWT2Vy5YJQCUeO2UYWQaqMqAtqLJ5BrMTrE+oamCqxJCr2wKRpy4lG9rCEFVft+2GWVvWJdQf/r4zJ4kACgEcEjzjUMMVM8je82KwiYlaOVJ2cESGiABxgIJDtYAWCLojG4jEV9P0+WB5vAiH09qupU15OOgaMEvpLIVIUGjeB1UEbSkqaFf5u+N6Yq+jcSSuZFPsBPH758VjP1Hnzjpm10QRCFTCrj2e8n5z6N5UmiPDrGwIDZa0ugOoiKMwG0ecXGjAmaq4PFZTGemt0q96jUmU1uY80KxieFlgWhwBjkGnjVWNktfAoVWMSoradUMYu/qs5aO3mp1ZowATyf6Z9pIQG9x/N5Xl0vA9vB44zMGk5J27vmuMNJnYslIKHtsMfP2wDaVv0nqWOTWzyMsRaZNjOxpxVKF4r85yGMR7riEgI7Y6W3n4ojGrgGjz2OGicxI4K+0jtXfKKadnRYz9CsSB8YSPQpLNsWgG+eMtIPpPSD1LUlHnTSgIWDuCQ1fHP8AXJxg9N64NHgg/wB89BtkfSHRgKERt33sffF20cbKlrTLwynzlpEJDGdGA271lbgiqI/65qSWeOBWKsvwa7/ONvo2CsdhIFE0M+ljaRVU7tg7AnscgRSQPE7uoZmFLz2HzikEUsvvChq5I/8AOVhpNoBQKOCDRN8fIOZ0UHpsx3UK5Umrw0tpRDNLJUYF/wCkcD8YDWqSijYKHc56DTx7HZogwYkngWKwOp0jSAyowG3kq1c46ultG09iJ6ogEdsK8DMzOOzdqypBpVrcY+DyQPONQCLTah5G0wkjZCApkIr9xlJVtMhLyxL6jFmUbVvwM+jgJL7+VSvaDy34x3Q6YvGQsZIS2Y32H/v9cL6JhXYRyy2KN3iEWZQJRaBQewBvF9UkfqRmPuDlaSFy9kEG+9YKeFkYMQPm6ypQ5YXWUhxTfHzmliZSGI233xnWQTyuJY73A8NWMqjOqhwOB3GZkVpKEEAAbeW5Nc4CYMsnNsd3Jz0fS9Doi+pOvleIhA0S3t3H+nxiM+jva0YY2fqK0pNX3+e3GI9Eoo3jh3GrY9rzpF83/bG20xaRgy0a5xlNHEqKHXmv9WakFWPTVY12ybiwsiqo4NFAavnG2gUbVTsBySeD35znolUsGyTXbDben2jlOnd9oFshXlQc+k2tGoUDluftg0WQSCvnGZdPLpzFLKg2uNy0bvLwgpNBLGrPwVHntf2574MKhAVBXzeH1UszcSPYLc0OLzkTKokJtTItDb/e8vK0+URksriiRxR4GN6bQUH3TojFCVINhvkXgJqJCqbFcWMPBHHNpwkETmaMM8jM3BX4rM7pkInTSQyKWVSLvaDdfnOSxi2IHN3S+MPpJFiDzyfSfBNAZvSahGkWaNEmUGthHtb85dDRdUZl/l7vvRxyF4YJYpmQPt52tyDhYmjTUuib/SdQJFA5/a8WYPp5Vl2H0r+kcWMvad1Wp9aeWVVVVc2VUVx8YFWAr6WAG1Q3gZnaXPHnhR5z5WIIpPeDurHSrMMYB3FeOazPpQsl7j626tlcVjUUyPIzSqPd2oYqzgO4CkEG6rkZbTbAI22Imqph2vOtpo5IVl3x7rI9Ov74OAb3c7wpC3Rvn7YRkYqQvAUc4guIyvcHtQP2xk6N5ow0Sl1Bosqmh/4zv86Vo0pSyj6iKJH3xljr+m6RUDPEuov2A8MB5vDa0TWD0y6huR9u+cETGRQyEk9hm4C2wuSpDGvlhm5Gb+WUc7kPHA4x3UxNpplcxvGyyICzhzX9smSwtqn2pQ+Tj2t1GonZpmkBdjRN12zjJCoj/ThhajeGP+bzX2/OERNNKyoqn3KPF4M6ZkLBkKkHkHwcoSK8LhZKFc185hGDkKoBJ7k8fN5tkq0EkiG7YKtk/bMyLI8Ppb29MHcFvgN81840x95XcKHbb2GcdgwAApq73wcQWg06GRd52g+TzzhjCoJ7V+DhEjdIWmAXalXzyfxndyk2SSTzknrpukuj7U2Mu0WQPOLnQTLEY2UBa4LLln9UjM4ie1HF5xpgy0CeBzni6yevUedHTnva6kE+cak0SXE0yFgBtK3QNDjnxldZBYLAEAdgcWll3WpQH4yuWVaxxxntLfRKQoIIjPlvnPtLoISSu+9xoCsf9dkhCmO6PcnBLpCzF1mYFv8ATfGa6yHOO/DU2ijZyTGpSMAGhW75zx3U31urLtBGVhS728ULz1oi/TSvIdQ5aq2kWDkTUSwerNp1kEaSXZ/OONrOUnx4XV6l9Q6rG7k9vc2PdP6jL0mb2OWUiyt5Ym6LpIiBpWDsR9XesUT+HZGkLF915ty1VvQdYg6hIGZvRlIN7+xyl+nkn9m0uT9I+wyX0roWj00MzdSlYOtGLaf/AHnKXR9XqInLnUbgeFBAJy3/AIZP9BfSuQKN33rg5uOL0mLwFlZTxuWyfm8uCPeocqpY+RxmJo90u5Y1HFbjycz21xEWJZIpBIpoX7twq8DqPU1ur2RxuDEOWMezg+Sf82WzpF3h2Xe93uc3WOMqMzGV7ZvqPnK/0XEeeXQp7nXf6wICAchjfP8AbMPpwRS1fnn6sqNpF/XCSP6FACgd/vzgNfqDACgh3PyQxFV++H6XZv8AOaT5NMy6utrEBuNw5OGk0gkjYesCENKpYtwfj7ZKn6j1GFbmdGfgbnWzWUdD1nSSxIZhtl2020Ej850tc9PtLpoxKQzmrr6ePGY1kJ0rsA+8LyaOVItXoZyrRyqqg0QV7XgdRJpzqYtMjijyxY8YdHlG0UDzFtRLuBPKKe2HKl1G8MxU0Ky9qNPpkDBXVFC8jxWed1PU3TXhYYkOjU7QQtkn5/rjM5VcL9fBTJI3qygCuSBe37YDT6aV/UZUZ4ouXYGiBiwOojnd0BCseT4N5b6QyyqVIZC5AYkGhm9saTxGJodPFDH/ADUDEsqe57PYm+aAzQQ+nGpQoBZL3d/t4yvJovSLBI3KgkkqODz/AGzUOluYtMA4YcgGiMuhpFfTCd3WJyEA7MNtm+ef/e+MxaXpUsayajVzwue8fpXt8d75x+XSP6pYkuK2BWHYeO2dh0FxgMgJHFnDe/pk087B/EupB96C/wD645o+vTzOysKXycknQc2OMPDonB9py4h6r1UGsUgMXsec7Nr4kBBN5GhSQUCTWakgsWScOI13VH/E4Txuwv8AicQrYxBqqzz0ke08DBMsvcXj+cHdXptWJeB2OS9Vo4pWs1uzGlE7CipwraScm8ZJGerWF0oiUG822oeKO4jyM02llrnOrAwWiLy5lXVeb6v1XqEwKIzIPkZI0vWNbo5AWkZh9znsJen+oTaDEdT0FZTwmXMW6N0r+K/VpXY/uctr1sMPr/vnmtP/AAyIzag46ek+mQAWvKY432usp6eh/wAWBj74H/FWa+GyQ0TxIQc5DPVKeGHfL88V3VgawvboxBJ7Xg5Na4Uq5LDuOcmhiCdrd82qM45y/OHutSumoeparDafSaRNwPY5iLRktZ84eXSEkUT2wsWx9PAgZo9KkZLqQS4uvuPvgtR0+P1NssxEin3V853T6d42DBiD8g5toAWLG78nCY+TcnF06spjklZlPycx6On0SAEgi7GYmUr2JH74vPB6yUzE4zGC5Wq8Ji18jNp3YIFHDVwc6sCRuVkk2mu+RdHHNpXLQSMt+MLJJKzW/Jy/NdqH6gorbp2YHjdeYgn1Do7s0bAcLYq8nEllo52OVlXaG4zXEZuT08nVYmgg/wCEAkUDc12CcWbXQuSxCoT45GSFkpCC1nF2k5+o/wBcJ/OHuqB0Y+M6sSrxlCRQLFYk/DHMTK10uMjYiBHGYki4rCQnPpCd2WxoCPShu4xmPRKOTWEUe3NlyBhbWpI3Hpo18DN+kpB4xcysBhFY1d4bp1GJUAB4xauccbkUcUnG0cZqVnKOEqO+aQocnap2AsHM6eZ/nNatjHUWTtC+2ji8htuBeA9VhwDgm1Dq2EhtMTwq68gXkrUaYKxNDHTOzeMBO13xnTFzpJPg49GKUcd8X2AjGo0Hpg42qNq7DteHjZmI5xVBT3eNwd8zTPY3IGKTvtPJx+The3jInUHO7g5nHy1l6FaTd5sZhyVF3iqO23vnHkb5zppz6MLMAKJzRlUjismmVt2aDn5xWzjEHMcXi/qtdZoOcgMzkDAl7ODkcjB+ocQ//9k="/>
          <p:cNvSpPr>
            <a:spLocks noChangeAspect="1" noChangeArrowheads="1"/>
          </p:cNvSpPr>
          <p:nvPr/>
        </p:nvSpPr>
        <p:spPr bwMode="auto">
          <a:xfrm>
            <a:off x="155575" y="-547688"/>
            <a:ext cx="1714500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BDAAkGBwgHBgkIBwgKCgkLDRYPDQwMDRsUFRAWIB0iIiAdHx8kKDQsJCYxJx8fLT0tMTU3Ojo6Iys/RD84QzQ5Ojf/2wBDAQoKCg0MDRoPDxo3JR8lNzc3Nzc3Nzc3Nzc3Nzc3Nzc3Nzc3Nzc3Nzc3Nzc3Nzc3Nzc3Nzc3Nzc3Nzc3Nzc3Nzf/wAARCACdAOwDASIAAhEBAxEB/8QAGwAAAwEBAQEBAAAAAAAAAAAAAwQFAgEGAAf/xAA4EAACAgEDAwMDAgQEBgMBAAABAgMRAAQSIQUxQRMiUTJhcRSBBiORoRVCUuEkNLHB0fAlYvFD/8QAGAEBAQEBAQAAAAAAAAAAAAAAAQACAwT/xAAeEQEBAAMAAwEBAQAAAAAAAAAAAQIREiExQRMDUf/aAAwDAQACEQMRAD8A851aUjULXxmwHMamjQj5rxzi/ViP1w23t++HM0iRuiHgxgEZ7PrziwE7S1duLxuSYHSwqqAEMSzXy35+2Ah3jRngUcJ6DvphKPpVjfOITverOxDBWY7SRwaONaAF5ZKY2KIFXeLagCL/APqsim2ABPHPIr84/wBMEb6b1fUUMW21fuGEW9GzBJFrg5+k3/0yTr5WbSmNnYorkqt8Ak80MsaiKSLVKWJo9gfxkfVoraOVi1NuPGNTHJ0UYFXR5JrN6Jy3Ybjt/rg2X/45CDzzmumsY9rA+4DjDaD6huLiSRQp3/SB2x1VJidwQAoF884r1ASTT3NYNgn/ALY7GI90fqqRFQ3le5GMVM9HXQwdU0kvUw02mbl0jNN2P9ecY0M3TY/4i9ZtJNPoknYxwd2Ir23+O+KsmmknA01xpGC1yGy/PAr574BdVPpZjLBKySL7Q47gduDgi/XGE+sleFFVZHJRV4As8Vi4Uou1hyO+G6tRANcnzgNOpeM0e2BHjorESardjvQ5GbVTxk+1huIqxxxdfucQQ/y057McZ6Q6prRtLb2UhvivGMBiSZ2ZomoqlqvFcX/v5xnRMG0yhrNCjRxR6aWS6Bsm67/bGengnTuQpIBIDDsM3PaT9SvuO26H374jqUvTy+02HBu8q6uEiMuz0e+2vGJzRiUtFEwpkBtuKwqTtRzpoW+DRz7Z6uoXYwAAvnPtjNAYiRYbg4Ce4pEFg8jkecwVN4nmiEirwnDH4zXSZYhHUysxAITnsfvghI/6V0U8brr7/OL6GQo7Kw5DdsfoXtJrNLpNZp31WhXURbmBF01Htz4xebUyT9Qid9gABTsaA+9cnFdUQFv/AEsCMxqGK7XU/BzVn0BSVHq5CaNNew/GUxMzKpXha4HxkvWo36jfRplBvKOiZfQFsAR844zyqS6rA0es96nkWDmp6QtsbcPaLqs+10zanXCJ3VB/rIwclhm3DyO/4zDR/RVIgSSTYhNFqvb+wwyAlVTftDMbJPGA0OwBGlDemWG7YaNfbHQIQXBLMvu2nsbr/titIrXbADzf55w/SVY7gASbzkSepqjGCiBmq2PAxnpwfRzko1mypKnuMJ7SksrjXozOx5Asi+K+MU1mhvpup1SsVhDkKzrW9vgYbUN/xYahz/4xqPq+nX+Ddd0qZJmladXhKgbRRHn9scrpR54n/wCPXNaBk20wNlTWBYn9H+/bCaNlUKCOaOCVNDqo5Quh6hI66EyiV3jUF1NEcYAkBWCk7aIF98TQMxc7bQVfH3x6cQuUGiRvctbSPOW/J14C2MBGxBq++fOvqSFFBJYgADuecchEyoizRkojVtxPUsvrPtBBqx9sQZ/ifp0/T5xBPC0blAwUsDwfx+DktIpoIwzxkLf1dxeP9QnM7QyauWRrADMTbVgtL1DUaSHUafSS/wAiVlLAqDdHjvmdIHTkSRste4Nd5zp0hj6nFYBIPntn0Ubx7yQApPFHtgdMVXqELPe3fzXfGeGVvWsJNRJJJFRY+wqu1SPxnOnu8ZePfw/cA9/98a1S+rrPSkkJRVJUA8Cu+ffw0+jHURFr3ZdNLYcgf0/vWatOk/Wyu6EM1gX4xKNGldVQ8lSDl3rA0hXUjRsWiSQiMsOSvg55+It7KJsNX5y9oqwapQSLBxWZVMCNutjdiu1HKGp0s2nlIlRlEgsE+cnygiIgdgT2zNilPwOeVXuRYIzEAWWZaZFdlO7iqPeyfOY0re5AT3FY10jTxajqHoysFdiAhLUFPez+15IxHop9fui0kZdym4C/jAlD6BWQFXUUQRzYw+m1E+kZXhZonoru+Rn2nkX0HaQ7pbvcebObnlkr1Cb1oNOaACijnYZEMaleBXk5nUkzaYsRyG8ZvRSxNp19QEEccZfV8d1+mK9QJGDc3KQTxvOXuoaYtqyQp5OSHgiVZTLvDmzEUoi77H7V5yzx15ON2a0zpEiqAOT3wxiDQj07L7iCPAxSBPoBP++VI5oNPojHJtbeCylfF5lpDbTyF34AobiSQOBhNC4897wWqkBZwjWoPBquM7oQQaPe8J7S/Pp9O8ccqzn1Qu5lri/AvJM4CdNm3Rspd7Ryvcdjzj0iEkHgEKLGTZnkbSSRszbQ5KrfFnHJBaN1EVyR+oD/AJcHCKYWpUA/0wmntIB3BvnNxRte/wCr3djkg2QqpZXHuv2+e+V+nPphoSTGf1KgkEHmuMXTVRz6t1lgQLt28D6fvgIvCKQaahzkh1nkFWzAluxwGsZWnVowVPp8gnzjEiyCQmZgWLWSTyTgtYyFo4wgVgDyPOOk51FGOniZSCWHYDJ6KR3BFVxlTXSSLoISlBlrawXkG+/5xJpd0fvSpbtmPnMpxPrfnzgp1jj1ETROW9wskdjhY13SOfnx+2Kzn+aQ9imF1/bKh6GaQLGSC3uFEcUR3wMbokysvzhPURdCfUg3OQpVzdVXau2KvtVoyrBwQCa8H4zptGdaS7SAtRv4ye8Go0qRvLGUD+9GPZgO9H85Umijk3Mr0dgLbj3P2xDXbwEjMjNGlhEZrCA8kD98L7UB1sk2p1aBizttIAxHUwxxrW+yRbArW0/GOTna8Um5g45UjJ+qYkPfJ5v74ZKRtdv8ooLr4w8Olk1OrEcO3fV2zBRxz3+cX6fOFj5APGFmncI8KsQjNvI++ZnpGJJHNiRr2tx9hQzWgiWWKe5ApQ3z5xbdYU+GQc/jDjRSx/zGA2yLdXzmpfIsZKuNPIa9t2DmNFJplhqVGLbj2xqFoj6qlXKbRtQ81kfkE5VR+knURf4tJuUGM2u5VBKj5F8XnnNZCvqsFHFmrPOVNFr4nd0koi7yfrJIm1J9EnYe151+s/GItP6ksSgkEnwOcxqozGm0jm2GVNDPJpSHWJWR1K264prgBEKo98xlG8UGThyKvnDaIgcj5zLL/ON/ObgQJJwQb5rOf0qk5vYe3trM6jVx6zpqxyQqs0TG5VAG9T2B+SO1/GbKo6EtIFKpYX5xP00Gll2myR2GNQChVhULz/1zNTRqGYMqs3tJwEJLLz/+Y5PrZHESELSMCOO+SBT/AJlm55+rm7xnTHTmRwNyp3FHm6w3TToRq536hGzAqduzwcT0y/zStD6u5yQ4DO1XzfnBT+2dLFnkYfURmE3Y+eMFKNrIZFaje2vGKd1DFtEAWIo+M5IyNpWDJuloH1PNZ3UQOemGUqQvazxZxaGwpBsUvnChyPhz3OKaoETP/XKUbhG3DyPGKdUaEaknT7wpQXvHN+f2wqen0h1M/RZJNIoIEVSgHlUFWSPjkc/bIuweijnlQ4Bw3TyW0yKGIUgg0TzX/wCDMSbFhpVYqre5r4POaR9/SacNGuxCp2Kef64p6Y1GuRW2AyUASQoBPFk+BjEghIieNnquAPBxTUQSIizMQeK/fGwSsa+IQbY02tJC9Wp3Ka44PbEdTpi0bTMV2vIRQNEGvj4x5d5SUovCk3fIAydLbPIpA5oj7fjCmNjo2sh6LF1SRF/STOyRuGBJI8Ed84/pGEWLc/5sWAnWJVb1RE25kDE7T8kc5pv+XQV7uMzDW1P8mJj4sHNxyv60fJ2/SRgloacjmw/b84dAI03EbqYWcQOu+LU7XPJBvEJEBdjwOe2XXSHUgFZgEiUVuQKWNc+TkSeAmVirD92AxqPaRm9WYgkgXhIzISrHsMHpZxvdjEGU/wCTsD9s3bg2DtU9gBxl0tHUnYsqBjtHNXjiui9PkcIxkBosQCu09x+cm6b3zoL2gmtxPa/OVeq6fSQaeFdLqfXDR3IBdK19sbkZHnZCu87ga3c18fb9s3CyjUyegXKBrQvV1fF5ubTkIHPAJ8ecxBQLKq8k9z8ZgrUWll6jrI0V1DSsFLNwNxzHUOlz9L1EuleRTqENHYCVr5v98BZBoGgBffOj2xFtUrurRkR09EH5xqTEiaNnV/rBN58UIcAg38ZvTxMwci2pqLYzJABJ/KO9QBz8Y6DsvTtRB6WpcL6U97CGBJ/bxnIIAj2fntnzkesNxYLyay91DpGh/wALj1/SNdHP6aBtVHI9FSa4A/N/0zNuqYRh6XNqgCg9rMBR+fFZzrGmk6dN+j1UILgAhu/Bwuv6nLrWjRE9LZ2K4tq4tVq5i8hklk4t3Nk4+QDFM6aTc5JjjJAWx/3v+tYu0JkLyxqfSN1Zsj84xp5HhSVTEpLDkMv/AEwenaSJfSf6CexP2yTC6Rl1ASUFTwSCRgOqokWqRgAwK8jHBQcbbJ+MV6r6YnTY4cbBZ2kUfj/fJLH8PaQ9Sh2IkEfpBpLlfZYAFj++KdQ1k2uDPIUCqoRVjUKKUDwPP3wGgbbCaNgPn0wBLqKAPc+RxjIjQ/5RRAGbm3G3t/ti0rSUN9siubW6v7ZT07btBEsKiNm72SC35PnF9Qv6hT6EYQqLYlxz8nG0Qn6/qxvEkaqQDwg5N88nzWT2Vy5YJQCUeO2UYWQaqMqAtqLJ5BrMTrE+oamCqxJCr2wKRpy4lG9rCEFVft+2GWVvWJdQf/r4zJ4kACgEcEjzjUMMVM8je82KwiYlaOVJ2cESGiABxgIJDtYAWCLojG4jEV9P0+WB5vAiH09qupU15OOgaMEvpLIVIUGjeB1UEbSkqaFf5u+N6Yq+jcSSuZFPsBPH758VjP1Hnzjpm10QRCFTCrj2e8n5z6N5UmiPDrGwIDZa0ugOoiKMwG0ecXGjAmaq4PFZTGemt0q96jUmU1uY80KxieFlgWhwBjkGnjVWNktfAoVWMSoradUMYu/qs5aO3mp1ZowATyf6Z9pIQG9x/N5Xl0vA9vB44zMGk5J27vmuMNJnYslIKHtsMfP2wDaVv0nqWOTWzyMsRaZNjOxpxVKF4r85yGMR7riEgI7Y6W3n4ojGrgGjz2OGicxI4K+0jtXfKKadnRYz9CsSB8YSPQpLNsWgG+eMtIPpPSD1LUlHnTSgIWDuCQ1fHP8AXJxg9N64NHgg/wB89BtkfSHRgKERt33sffF20cbKlrTLwynzlpEJDGdGA271lbgiqI/65qSWeOBWKsvwa7/ONvo2CsdhIFE0M+ljaRVU7tg7AnscgRSQPE7uoZmFLz2HzikEUsvvChq5I/8AOVhpNoBQKOCDRN8fIOZ0UHpsx3UK5Umrw0tpRDNLJUYF/wCkcD8YDWqSijYKHc56DTx7HZogwYkngWKwOp0jSAyowG3kq1c46ultG09iJ6ogEdsK8DMzOOzdqypBpVrcY+DyQPONQCLTah5G0wkjZCApkIr9xlJVtMhLyxL6jFmUbVvwM+jgJL7+VSvaDy34x3Q6YvGQsZIS2Y32H/v9cL6JhXYRyy2KN3iEWZQJRaBQewBvF9UkfqRmPuDlaSFy9kEG+9YKeFkYMQPm6ypQ5YXWUhxTfHzmliZSGI233xnWQTyuJY73A8NWMqjOqhwOB3GZkVpKEEAAbeW5Nc4CYMsnNsd3Jz0fS9Doi+pOvleIhA0S3t3H+nxiM+jva0YY2fqK0pNX3+e3GI9Eoo3jh3GrY9rzpF83/bG20xaRgy0a5xlNHEqKHXmv9WakFWPTVY12ybiwsiqo4NFAavnG2gUbVTsBySeD35znolUsGyTXbDben2jlOnd9oFshXlQc+k2tGoUDluftg0WQSCvnGZdPLpzFLKg2uNy0bvLwgpNBLGrPwVHntf2574MKhAVBXzeH1UszcSPYLc0OLzkTKokJtTItDb/e8vK0+URksriiRxR4GN6bQUH3TojFCVINhvkXgJqJCqbFcWMPBHHNpwkETmaMM8jM3BX4rM7pkInTSQyKWVSLvaDdfnOSxi2IHN3S+MPpJFiDzyfSfBNAZvSahGkWaNEmUGthHtb85dDRdUZl/l7vvRxyF4YJYpmQPt52tyDhYmjTUuib/SdQJFA5/a8WYPp5Vl2H0r+kcWMvad1Wp9aeWVVVVc2VUVx8YFWAr6WAG1Q3gZnaXPHnhR5z5WIIpPeDurHSrMMYB3FeOazPpQsl7j626tlcVjUUyPIzSqPd2oYqzgO4CkEG6rkZbTbAI22Imqph2vOtpo5IVl3x7rI9Ov74OAb3c7wpC3Rvn7YRkYqQvAUc4guIyvcHtQP2xk6N5ow0Sl1Bosqmh/4zv86Vo0pSyj6iKJH3xljr+m6RUDPEuov2A8MB5vDa0TWD0y6huR9u+cETGRQyEk9hm4C2wuSpDGvlhm5Gb+WUc7kPHA4x3UxNpplcxvGyyICzhzX9smSwtqn2pQ+Tj2t1GonZpmkBdjRN12zjJCoj/ThhajeGP+bzX2/OERNNKyoqn3KPF4M6ZkLBkKkHkHwcoSK8LhZKFc185hGDkKoBJ7k8fN5tkq0EkiG7YKtk/bMyLI8Ppb29MHcFvgN81840x95XcKHbb2GcdgwAApq73wcQWg06GRd52g+TzzhjCoJ7V+DhEjdIWmAXalXzyfxndyk2SSTzknrpukuj7U2Mu0WQPOLnQTLEY2UBa4LLln9UjM4ie1HF5xpgy0CeBzni6yevUedHTnva6kE+cak0SXE0yFgBtK3QNDjnxldZBYLAEAdgcWll3WpQH4yuWVaxxxntLfRKQoIIjPlvnPtLoISSu+9xoCsf9dkhCmO6PcnBLpCzF1mYFv8ATfGa6yHOO/DU2ijZyTGpSMAGhW75zx3U31urLtBGVhS728ULz1oi/TSvIdQ5aq2kWDkTUSwerNp1kEaSXZ/OONrOUnx4XV6l9Q6rG7k9vc2PdP6jL0mb2OWUiyt5Ym6LpIiBpWDsR9XesUT+HZGkLF915ty1VvQdYg6hIGZvRlIN7+xyl+nkn9m0uT9I+wyX0roWj00MzdSlYOtGLaf/AHnKXR9XqInLnUbgeFBAJy3/AIZP9BfSuQKN33rg5uOL0mLwFlZTxuWyfm8uCPeocqpY+RxmJo90u5Y1HFbjycz21xEWJZIpBIpoX7twq8DqPU1ur2RxuDEOWMezg+Sf82WzpF3h2Xe93uc3WOMqMzGV7ZvqPnK/0XEeeXQp7nXf6wICAchjfP8AbMPpwRS1fnn6sqNpF/XCSP6FACgd/vzgNfqDACgh3PyQxFV++H6XZv8AOaT5NMy6utrEBuNw5OGk0gkjYesCENKpYtwfj7ZKn6j1GFbmdGfgbnWzWUdD1nSSxIZhtl2020Ej850tc9PtLpoxKQzmrr6ePGY1kJ0rsA+8LyaOVItXoZyrRyqqg0QV7XgdRJpzqYtMjijyxY8YdHlG0UDzFtRLuBPKKe2HKl1G8MxU0Ky9qNPpkDBXVFC8jxWed1PU3TXhYYkOjU7QQtkn5/rjM5VcL9fBTJI3qygCuSBe37YDT6aV/UZUZ4ouXYGiBiwOojnd0BCseT4N5b6QyyqVIZC5AYkGhm9saTxGJodPFDH/ADUDEsqe57PYm+aAzQQ+nGpQoBZL3d/t4yvJovSLBI3KgkkqODz/AGzUOluYtMA4YcgGiMuhpFfTCd3WJyEA7MNtm+ef/e+MxaXpUsayajVzwue8fpXt8d75x+XSP6pYkuK2BWHYeO2dh0FxgMgJHFnDe/pk087B/EupB96C/wD645o+vTzOysKXycknQc2OMPDonB9py4h6r1UGsUgMXsec7Nr4kBBN5GhSQUCTWakgsWScOI13VH/E4Txuwv8AicQrYxBqqzz0ke08DBMsvcXj+cHdXptWJeB2OS9Vo4pWs1uzGlE7CipwraScm8ZJGerWF0oiUG822oeKO4jyM02llrnOrAwWiLy5lXVeb6v1XqEwKIzIPkZI0vWNbo5AWkZh9znsJen+oTaDEdT0FZTwmXMW6N0r+K/VpXY/uctr1sMPr/vnmtP/AAyIzag46ek+mQAWvKY432usp6eh/wAWBj74H/FWa+GyQ0TxIQc5DPVKeGHfL88V3VgawvboxBJ7Xg5Na4Uq5LDuOcmhiCdrd82qM45y/OHutSumoeparDafSaRNwPY5iLRktZ84eXSEkUT2wsWx9PAgZo9KkZLqQS4uvuPvgtR0+P1NssxEin3V853T6d42DBiD8g5toAWLG78nCY+TcnF06spjklZlPycx6On0SAEgi7GYmUr2JH74vPB6yUzE4zGC5Wq8Ji18jNp3YIFHDVwc6sCRuVkk2mu+RdHHNpXLQSMt+MLJJKzW/Jy/NdqH6gorbp2YHjdeYgn1Do7s0bAcLYq8nEllo52OVlXaG4zXEZuT08nVYmgg/wCEAkUDc12CcWbXQuSxCoT45GSFkpCC1nF2k5+o/wBcJ/OHuqB0Y+M6sSrxlCRQLFYk/DHMTK10uMjYiBHGYki4rCQnPpCd2WxoCPShu4xmPRKOTWEUe3NlyBhbWpI3Hpo18DN+kpB4xcysBhFY1d4bp1GJUAB4xauccbkUcUnG0cZqVnKOEqO+aQocnap2AsHM6eZ/nNatjHUWTtC+2ji8htuBeA9VhwDgm1Dq2EhtMTwq68gXkrUaYKxNDHTOzeMBO13xnTFzpJPg49GKUcd8X2AjGo0Hpg42qNq7DteHjZmI5xVBT3eNwd8zTPY3IGKTvtPJx+The3jInUHO7g5nHy1l6FaTd5sZhyVF3iqO23vnHkb5zppz6MLMAKJzRlUjismmVt2aDn5xWzjEHMcXi/qtdZoOcgMzkDAl7ODkcjB+ocQ//9k="/>
          <p:cNvSpPr>
            <a:spLocks noChangeAspect="1" noChangeArrowheads="1"/>
          </p:cNvSpPr>
          <p:nvPr/>
        </p:nvSpPr>
        <p:spPr bwMode="auto">
          <a:xfrm>
            <a:off x="155575" y="-547688"/>
            <a:ext cx="1714500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 descr="impulse_garfield.gif"/>
          <p:cNvPicPr>
            <a:picLocks noChangeAspect="1"/>
          </p:cNvPicPr>
          <p:nvPr/>
        </p:nvPicPr>
        <p:blipFill>
          <a:blip r:embed="rId3" cstate="print"/>
          <a:srcRect t="18889" b="36667"/>
          <a:stretch>
            <a:fillRect/>
          </a:stretch>
        </p:blipFill>
        <p:spPr>
          <a:xfrm>
            <a:off x="381000" y="2057400"/>
            <a:ext cx="84582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Ch.2 Motion in 1D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 If you have a velocity that is linearly increasing with time, then acceleration is: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A) linear</a:t>
            </a:r>
          </a:p>
          <a:p>
            <a:pPr lvl="1">
              <a:buNone/>
            </a:pPr>
            <a:r>
              <a:rPr lang="en-US" dirty="0" smtClean="0"/>
              <a:t>B) parabolic</a:t>
            </a:r>
          </a:p>
          <a:p>
            <a:pPr lvl="1">
              <a:buNone/>
            </a:pPr>
            <a:r>
              <a:rPr lang="en-US" dirty="0" smtClean="0"/>
              <a:t>C) constant and positive</a:t>
            </a:r>
          </a:p>
          <a:p>
            <a:pPr lvl="1">
              <a:buNone/>
            </a:pPr>
            <a:r>
              <a:rPr lang="en-US" dirty="0" smtClean="0"/>
              <a:t>D) constant and negative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4800600" y="4267200"/>
            <a:ext cx="1295400" cy="45720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Ch.2 Motion in 1D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 Velocity is given by the graph shown below. What is the displacement </a:t>
            </a:r>
            <a:r>
              <a:rPr lang="en-US" smtClean="0"/>
              <a:t>at </a:t>
            </a:r>
            <a:r>
              <a:rPr lang="en-US" smtClean="0"/>
              <a:t>10.0 </a:t>
            </a:r>
            <a:r>
              <a:rPr lang="en-US" dirty="0" smtClean="0"/>
              <a:t>s?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A) 34</a:t>
            </a:r>
          </a:p>
          <a:p>
            <a:pPr lvl="1">
              <a:buNone/>
            </a:pPr>
            <a:r>
              <a:rPr lang="en-US" dirty="0" smtClean="0"/>
              <a:t>B) 3.5 m</a:t>
            </a:r>
          </a:p>
          <a:p>
            <a:pPr lvl="1">
              <a:buNone/>
            </a:pPr>
            <a:r>
              <a:rPr lang="en-US" dirty="0" smtClean="0"/>
              <a:t>C) 33 m</a:t>
            </a:r>
          </a:p>
          <a:p>
            <a:pPr lvl="1">
              <a:buNone/>
            </a:pPr>
            <a:r>
              <a:rPr lang="en-US" dirty="0" smtClean="0"/>
              <a:t>D) -1 m</a:t>
            </a:r>
          </a:p>
          <a:p>
            <a:pPr lvl="1">
              <a:buNone/>
            </a:pPr>
            <a:r>
              <a:rPr lang="en-US" dirty="0" smtClean="0"/>
              <a:t>E) 38 m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2667000" y="5334000"/>
            <a:ext cx="1295400" cy="45720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715000" y="42672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562600" y="350520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10.0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6172200" y="3298448"/>
            <a:ext cx="2133600" cy="2655332"/>
            <a:chOff x="6172200" y="3298448"/>
            <a:chExt cx="2133600" cy="2655332"/>
          </a:xfrm>
        </p:grpSpPr>
        <p:grpSp>
          <p:nvGrpSpPr>
            <p:cNvPr id="50" name="Group 49"/>
            <p:cNvGrpSpPr/>
            <p:nvPr/>
          </p:nvGrpSpPr>
          <p:grpSpPr>
            <a:xfrm>
              <a:off x="6172200" y="3298448"/>
              <a:ext cx="2133600" cy="2655332"/>
              <a:chOff x="5943600" y="3516868"/>
              <a:chExt cx="2133600" cy="2655332"/>
            </a:xfrm>
          </p:grpSpPr>
          <p:grpSp>
            <p:nvGrpSpPr>
              <p:cNvPr id="39" name="Group 38"/>
              <p:cNvGrpSpPr/>
              <p:nvPr/>
            </p:nvGrpSpPr>
            <p:grpSpPr>
              <a:xfrm rot="16200000">
                <a:off x="5524500" y="4316968"/>
                <a:ext cx="1371600" cy="533400"/>
                <a:chOff x="5105400" y="5574268"/>
                <a:chExt cx="1371600" cy="533400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 rot="5400000">
                  <a:off x="4953000" y="5802868"/>
                  <a:ext cx="3048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5400000">
                  <a:off x="5105400" y="5802868"/>
                  <a:ext cx="3048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>
                  <a:off x="5257800" y="5802868"/>
                  <a:ext cx="3048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5400000">
                  <a:off x="5410200" y="5802868"/>
                  <a:ext cx="3048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>
                  <a:off x="5448300" y="5840968"/>
                  <a:ext cx="533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5400000">
                  <a:off x="5715000" y="5802868"/>
                  <a:ext cx="3048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5400000">
                  <a:off x="5867400" y="5802868"/>
                  <a:ext cx="3048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>
                  <a:off x="6019800" y="5802868"/>
                  <a:ext cx="3048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5400000">
                  <a:off x="6172200" y="5802868"/>
                  <a:ext cx="3048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5400000">
                  <a:off x="6324600" y="5802868"/>
                  <a:ext cx="3048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>
                  <a:off x="6210300" y="5840968"/>
                  <a:ext cx="533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Straight Arrow Connector 5"/>
              <p:cNvCxnSpPr/>
              <p:nvPr/>
            </p:nvCxnSpPr>
            <p:spPr>
              <a:xfrm rot="16200000" flipV="1">
                <a:off x="5219700" y="4469369"/>
                <a:ext cx="1905795" cy="7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flipV="1">
                <a:off x="6172200" y="5421868"/>
                <a:ext cx="1905000" cy="79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6172200" y="5421868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>
                <a:off x="6324600" y="5421868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77000" y="5421868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6629400" y="5421868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>
                <a:off x="6667500" y="5459968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>
                <a:off x="6934200" y="5421868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>
                <a:off x="7086600" y="5421868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>
                <a:off x="7239000" y="5421868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>
                <a:off x="7391400" y="5421868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>
                <a:off x="7543800" y="5421868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7429500" y="5459968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6705600" y="5802868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5.0</a:t>
                </a:r>
                <a:endParaRPr lang="en-US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391400" y="5802868"/>
                <a:ext cx="5934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10.0</a:t>
                </a:r>
                <a:endParaRPr lang="en-US" dirty="0"/>
              </a:p>
            </p:txBody>
          </p:sp>
        </p:grpSp>
        <p:cxnSp>
          <p:nvCxnSpPr>
            <p:cNvPr id="45" name="Straight Connector 44"/>
            <p:cNvCxnSpPr/>
            <p:nvPr/>
          </p:nvCxnSpPr>
          <p:spPr>
            <a:xfrm>
              <a:off x="6400800" y="442978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7091690" y="4500890"/>
              <a:ext cx="44702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7467600" y="4876800"/>
              <a:ext cx="457200" cy="101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 rot="16200000">
            <a:off x="4895104" y="4067084"/>
            <a:ext cx="1248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V (m/s)</a:t>
            </a:r>
            <a:endParaRPr lang="en-US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7086600" y="5801380"/>
            <a:ext cx="745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 (s)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7772400" y="3962400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(7,2)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934200" y="3962400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(5,5)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8001000" y="4648200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(10,2)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 rot="5400000">
            <a:off x="7505700" y="4381500"/>
            <a:ext cx="4572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dirty="0" smtClean="0"/>
              <a:t>Ch. 3 Motion in 2D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Ch.3 Motion in 2D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In the motion of a projectile, at the top of the arc, the following variables are not zero: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I. 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II.v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III.a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IV. a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A)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and II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B)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 and III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C)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II, III, and IV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D)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and III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E)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and IV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3048000" y="5334000"/>
            <a:ext cx="1295400" cy="45720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Ch.3 Motion in 2D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 For 2D motion, motion in x and y are: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A) coupled</a:t>
            </a:r>
          </a:p>
          <a:p>
            <a:pPr lvl="1">
              <a:buNone/>
            </a:pPr>
            <a:r>
              <a:rPr lang="en-US" dirty="0" smtClean="0"/>
              <a:t>B) related</a:t>
            </a:r>
          </a:p>
          <a:p>
            <a:pPr lvl="1">
              <a:buNone/>
            </a:pPr>
            <a:r>
              <a:rPr lang="en-US" dirty="0" smtClean="0"/>
              <a:t>C) independent</a:t>
            </a:r>
          </a:p>
          <a:p>
            <a:pPr lvl="1">
              <a:buNone/>
            </a:pPr>
            <a:r>
              <a:rPr lang="en-US" dirty="0" smtClean="0"/>
              <a:t>D) interchangeable</a:t>
            </a:r>
          </a:p>
          <a:p>
            <a:pPr lvl="1">
              <a:buNone/>
            </a:pPr>
            <a:r>
              <a:rPr lang="en-US" dirty="0" smtClean="0"/>
              <a:t>E) None of the above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3505200" y="3810000"/>
            <a:ext cx="1295400" cy="45720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Ch.3 Motion in 2D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3.  You throw a ball from a height of  1.0 m at an angle of 37 degrees with respect to the ground and a speed of 2.0 m/s. When the ball reaches 1.0 m again its speed will be what value?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A) 0 m/s</a:t>
            </a:r>
          </a:p>
          <a:p>
            <a:pPr lvl="1">
              <a:buNone/>
            </a:pPr>
            <a:r>
              <a:rPr lang="en-US" dirty="0" smtClean="0"/>
              <a:t>B) 1.6 m/s</a:t>
            </a:r>
          </a:p>
          <a:p>
            <a:pPr lvl="1">
              <a:buNone/>
            </a:pPr>
            <a:r>
              <a:rPr lang="en-US" dirty="0" smtClean="0"/>
              <a:t>C) 1.0 m/s</a:t>
            </a:r>
          </a:p>
          <a:p>
            <a:pPr lvl="1">
              <a:buNone/>
            </a:pPr>
            <a:r>
              <a:rPr lang="en-US" dirty="0" smtClean="0"/>
              <a:t>D) 1.2 m/s</a:t>
            </a:r>
          </a:p>
          <a:p>
            <a:pPr lvl="1">
              <a:buNone/>
            </a:pPr>
            <a:r>
              <a:rPr lang="en-US" dirty="0" smtClean="0"/>
              <a:t>E) 2.0 m/s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2667000" y="5562600"/>
            <a:ext cx="1295400" cy="45720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Ch.3 Motion in 2D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4.  A plane is pointed north going 310 mph. A crosswind at 45 mph starts to blow at 37 degrees south of east. What is the plane’s velocity relative to the earth?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A) 300 mph at 90 degrees north of east</a:t>
            </a:r>
          </a:p>
          <a:p>
            <a:pPr lvl="1">
              <a:buNone/>
            </a:pPr>
            <a:r>
              <a:rPr lang="en-US" dirty="0" smtClean="0"/>
              <a:t>B) 280 mph at 87 degrees north of east</a:t>
            </a:r>
          </a:p>
          <a:p>
            <a:pPr lvl="1">
              <a:buNone/>
            </a:pPr>
            <a:r>
              <a:rPr lang="en-US" dirty="0" smtClean="0"/>
              <a:t>C) 355 mph at 90 degrees north of east</a:t>
            </a:r>
          </a:p>
          <a:p>
            <a:pPr lvl="1">
              <a:buNone/>
            </a:pPr>
            <a:r>
              <a:rPr lang="en-US" dirty="0" smtClean="0"/>
              <a:t>D) 290 mph at 83 degrees north of east</a:t>
            </a:r>
          </a:p>
          <a:p>
            <a:pPr lvl="1">
              <a:buNone/>
            </a:pPr>
            <a:r>
              <a:rPr lang="en-US" dirty="0" smtClean="0"/>
              <a:t>E) 280 mph at 85 degrees north of east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6400800" y="5105400"/>
            <a:ext cx="1295400" cy="45720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dirty="0" smtClean="0"/>
              <a:t>Ch. 4 Force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Ch.4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 The </a:t>
            </a:r>
            <a:r>
              <a:rPr lang="en-US" dirty="0" err="1" smtClean="0"/>
              <a:t>Lingenfelter</a:t>
            </a:r>
            <a:r>
              <a:rPr lang="en-US" dirty="0" smtClean="0"/>
              <a:t> corvette going 0 to 27 m/s in 1.92 s is an example of: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A) Mechanical Equilibrium</a:t>
            </a:r>
          </a:p>
          <a:p>
            <a:pPr lvl="1">
              <a:buNone/>
            </a:pPr>
            <a:r>
              <a:rPr lang="en-US" dirty="0" smtClean="0"/>
              <a:t>B) Static Equilibrium</a:t>
            </a:r>
          </a:p>
          <a:p>
            <a:pPr lvl="1">
              <a:buNone/>
            </a:pPr>
            <a:r>
              <a:rPr lang="en-US" dirty="0" smtClean="0"/>
              <a:t>C) Dynamic Equilibrium</a:t>
            </a:r>
          </a:p>
          <a:p>
            <a:pPr lvl="1">
              <a:buNone/>
            </a:pPr>
            <a:r>
              <a:rPr lang="en-US" dirty="0" smtClean="0"/>
              <a:t>D) A and C</a:t>
            </a:r>
          </a:p>
          <a:p>
            <a:pPr lvl="1">
              <a:buNone/>
            </a:pPr>
            <a:r>
              <a:rPr lang="en-US" dirty="0" smtClean="0"/>
              <a:t>E) None of the above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4267200" y="5334000"/>
            <a:ext cx="1295400" cy="45720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Ch.4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2. If the </a:t>
            </a:r>
            <a:r>
              <a:rPr lang="en-US" dirty="0" err="1" smtClean="0"/>
              <a:t>Lingenfelter</a:t>
            </a:r>
            <a:r>
              <a:rPr lang="en-US" dirty="0" smtClean="0"/>
              <a:t> corvette goes from zero to 27 m/s in 1.92 s and has a mass of 1.5 metric tons, what is the net force on the car?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A) 21.1 </a:t>
            </a:r>
            <a:r>
              <a:rPr lang="en-US" dirty="0" err="1" smtClean="0"/>
              <a:t>kN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B) 21 </a:t>
            </a:r>
            <a:r>
              <a:rPr lang="en-US" dirty="0" err="1" smtClean="0"/>
              <a:t>kN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C) 20 </a:t>
            </a:r>
            <a:r>
              <a:rPr lang="en-US" dirty="0" err="1" smtClean="0"/>
              <a:t>kN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D) 22 </a:t>
            </a:r>
            <a:r>
              <a:rPr lang="en-US" dirty="0" err="1" smtClean="0"/>
              <a:t>kN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E) 10 </a:t>
            </a:r>
            <a:r>
              <a:rPr lang="en-US" dirty="0" err="1" smtClean="0"/>
              <a:t>kN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2667000" y="4038600"/>
            <a:ext cx="1295400" cy="45720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dirty="0" smtClean="0"/>
              <a:t>Ch. 1 Math Overview</a:t>
            </a:r>
            <a:endParaRPr lang="en-US" dirty="0"/>
          </a:p>
        </p:txBody>
      </p:sp>
      <p:pic>
        <p:nvPicPr>
          <p:cNvPr id="76802" name="Picture 2" descr="http://niceskybox.files.wordpress.com/2007/12/duhline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438400"/>
            <a:ext cx="7620000" cy="33337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66800" y="5562600"/>
            <a:ext cx="33313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http://niceskybox.files.wordpress.com/2007/12/duhlines.gif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Ch.4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3. Now, if the </a:t>
            </a:r>
            <a:r>
              <a:rPr lang="en-US" dirty="0" err="1" smtClean="0"/>
              <a:t>Lingenfelter</a:t>
            </a:r>
            <a:r>
              <a:rPr lang="en-US" dirty="0" smtClean="0"/>
              <a:t> corvette goes from zero to 27 m/s in 1.92 s up a 15 degree incline and has a mass of 1.5 metric tons, what is the net force on the car?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A) 21.1 </a:t>
            </a:r>
            <a:r>
              <a:rPr lang="en-US" dirty="0" err="1" smtClean="0"/>
              <a:t>kN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B) 21 </a:t>
            </a:r>
            <a:r>
              <a:rPr lang="en-US" dirty="0" err="1" smtClean="0"/>
              <a:t>kN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C) 20 </a:t>
            </a:r>
            <a:r>
              <a:rPr lang="en-US" dirty="0" err="1" smtClean="0"/>
              <a:t>kN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D) 22 </a:t>
            </a:r>
            <a:r>
              <a:rPr lang="en-US" dirty="0" err="1" smtClean="0"/>
              <a:t>kN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E) 10 </a:t>
            </a:r>
            <a:r>
              <a:rPr lang="en-US" dirty="0" err="1" smtClean="0"/>
              <a:t>kN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2667000" y="4267200"/>
            <a:ext cx="1295400" cy="45720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Ch.4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4.  A 0.4 kg mass hangs from a rope. The rope travels up to the ceiling and goes around a pulley and then back down where a person is holding the other end. The rope and pulley are </a:t>
            </a:r>
            <a:r>
              <a:rPr lang="en-US" dirty="0" err="1" smtClean="0"/>
              <a:t>massless</a:t>
            </a:r>
            <a:r>
              <a:rPr lang="en-US" dirty="0" smtClean="0"/>
              <a:t>. How much force does the person have to exert to keep the mass going up at a constant speed of 2 m/s?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A) 6 N</a:t>
            </a:r>
          </a:p>
          <a:p>
            <a:pPr lvl="1">
              <a:buNone/>
            </a:pPr>
            <a:r>
              <a:rPr lang="en-US" dirty="0" smtClean="0"/>
              <a:t>B) 1 N</a:t>
            </a:r>
          </a:p>
          <a:p>
            <a:pPr lvl="1">
              <a:buNone/>
            </a:pPr>
            <a:r>
              <a:rPr lang="en-US" dirty="0" smtClean="0"/>
              <a:t>C) 5 N</a:t>
            </a:r>
          </a:p>
          <a:p>
            <a:pPr lvl="1">
              <a:buNone/>
            </a:pPr>
            <a:r>
              <a:rPr lang="en-US" dirty="0" smtClean="0"/>
              <a:t>D) 4 N</a:t>
            </a:r>
          </a:p>
          <a:p>
            <a:pPr lvl="1">
              <a:buNone/>
            </a:pPr>
            <a:r>
              <a:rPr lang="en-US" dirty="0" smtClean="0"/>
              <a:t>E) 2 N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2667000" y="5105400"/>
            <a:ext cx="1295400" cy="45720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dirty="0" smtClean="0"/>
              <a:t>End of Review!!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Momentum = mass times velocity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↑ mass , then ↑ momentum</a:t>
            </a:r>
            <a:endParaRPr lang="en-US" dirty="0" smtClean="0"/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↑ velocity, then ↑ momentum</a:t>
            </a:r>
          </a:p>
          <a:p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Vector quantity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Units are (</a:t>
            </a:r>
            <a:r>
              <a:rPr lang="en-US" dirty="0" err="1" smtClean="0">
                <a:latin typeface="Times New Roman"/>
                <a:cs typeface="Times New Roman"/>
              </a:rPr>
              <a:t>kg∙m</a:t>
            </a:r>
            <a:r>
              <a:rPr lang="en-US" dirty="0" smtClean="0">
                <a:latin typeface="Times New Roman"/>
                <a:cs typeface="Times New Roman"/>
              </a:rPr>
              <a:t>/s)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95600" y="2438400"/>
          <a:ext cx="1753943" cy="760412"/>
        </p:xfrm>
        <a:graphic>
          <a:graphicData uri="http://schemas.openxmlformats.org/presentationml/2006/ole">
            <p:oleObj spid="_x0000_s33794" name="Equation" r:id="rId4" imgW="4698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 or Mouse?</a:t>
            </a:r>
            <a:endParaRPr lang="en-US" dirty="0"/>
          </a:p>
        </p:txBody>
      </p:sp>
      <p:pic>
        <p:nvPicPr>
          <p:cNvPr id="95234" name="Picture 2" descr="http://farm4.static.flickr.com/3126/2877233904_d98ec238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981200"/>
            <a:ext cx="3590925" cy="4076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Man or Mouse?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2800" dirty="0" smtClean="0"/>
              <a:t>A 50 kg man and a 1 kg mouse are walking together at 1 m/s, who has more momentum?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sz="2800" dirty="0" smtClean="0"/>
              <a:t>A 50 kg man is stopped to watch a 1 kg mouse walk a tight rope, who has more momentum?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sz="2800" dirty="0" smtClean="0"/>
              <a:t>Through genetic research our mouse has gained </a:t>
            </a:r>
            <a:r>
              <a:rPr lang="en-US" sz="2800" b="1" dirty="0" smtClean="0"/>
              <a:t>another</a:t>
            </a:r>
            <a:r>
              <a:rPr lang="en-US" sz="2800" dirty="0" smtClean="0"/>
              <a:t> 3 kg and sped up to an incredible speed of 11 m/s, if the man is still walking who has more momentum?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  <p:pic>
        <p:nvPicPr>
          <p:cNvPr id="95234" name="Picture 2" descr="http://farm4.static.flickr.com/3126/2877233904_d98ec238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04800"/>
            <a:ext cx="1711562" cy="194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Impulse describes the change in momentum</a:t>
            </a:r>
          </a:p>
          <a:p>
            <a:pPr lvl="1"/>
            <a:r>
              <a:rPr lang="en-US" dirty="0" smtClean="0"/>
              <a:t>Good for describing what happens at a collision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dirty="0" smtClean="0"/>
              <a:t>What is momentum of 0.5 kg ball dropped from 5 m just before it hits the floor?</a:t>
            </a:r>
          </a:p>
          <a:p>
            <a:pPr lvl="1"/>
            <a:r>
              <a:rPr lang="en-US" dirty="0" smtClean="0"/>
              <a:t>If the velocity after it hits the floor is +8 m/s upward, what is the impulse?</a:t>
            </a:r>
          </a:p>
          <a:p>
            <a:pPr lvl="1"/>
            <a:r>
              <a:rPr lang="en-US" dirty="0" smtClean="0"/>
              <a:t>If the interaction lasts 0.01 s, what was the average Force?</a:t>
            </a:r>
            <a:endParaRPr lang="en-US" dirty="0"/>
          </a:p>
        </p:txBody>
      </p:sp>
      <p:graphicFrame>
        <p:nvGraphicFramePr>
          <p:cNvPr id="98306" name="Object 2"/>
          <p:cNvGraphicFramePr>
            <a:graphicFrameLocks noChangeAspect="1"/>
          </p:cNvGraphicFramePr>
          <p:nvPr/>
        </p:nvGraphicFramePr>
        <p:xfrm>
          <a:off x="3200400" y="3124200"/>
          <a:ext cx="2536825" cy="585787"/>
        </p:xfrm>
        <a:graphic>
          <a:graphicData uri="http://schemas.openxmlformats.org/presentationml/2006/ole">
            <p:oleObj spid="_x0000_s98306" name="Equation" r:id="rId4" imgW="9903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Momentum and Newton’s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Newton’s second law F≠ ma!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3200" y="2590800"/>
          <a:ext cx="3219450" cy="3121890"/>
        </p:xfrm>
        <a:graphic>
          <a:graphicData uri="http://schemas.openxmlformats.org/presentationml/2006/ole">
            <p:oleObj spid="_x0000_s96258" name="Equation" r:id="rId4" imgW="1257120" imgH="1218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Momentum and Newton’s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Newton’s third law momentum is conserved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3200" y="2819400"/>
          <a:ext cx="3479800" cy="3578225"/>
        </p:xfrm>
        <a:graphic>
          <a:graphicData uri="http://schemas.openxmlformats.org/presentationml/2006/ole">
            <p:oleObj spid="_x0000_s97282" name="Equation" r:id="rId4" imgW="1358640" imgH="1396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Ch. 1 Math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1.  For each value list the number of significant digits:</a:t>
            </a:r>
          </a:p>
          <a:p>
            <a:pPr marL="514350" indent="-514350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A) 234</a:t>
            </a:r>
          </a:p>
          <a:p>
            <a:pPr lvl="1">
              <a:buNone/>
            </a:pPr>
            <a:r>
              <a:rPr lang="en-US" dirty="0" smtClean="0"/>
              <a:t>B) 100.001</a:t>
            </a:r>
          </a:p>
          <a:p>
            <a:pPr lvl="1">
              <a:buNone/>
            </a:pPr>
            <a:r>
              <a:rPr lang="en-US" dirty="0" smtClean="0"/>
              <a:t>C) 1,100</a:t>
            </a:r>
          </a:p>
          <a:p>
            <a:pPr lvl="1">
              <a:buNone/>
            </a:pPr>
            <a:r>
              <a:rPr lang="en-US" dirty="0" smtClean="0"/>
              <a:t>D) 0.007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E) 0.00330</a:t>
            </a:r>
          </a:p>
          <a:p>
            <a:pPr lvl="1">
              <a:buNone/>
            </a:pPr>
            <a:r>
              <a:rPr lang="en-US" dirty="0" smtClean="0"/>
              <a:t>F) 143.5*2</a:t>
            </a:r>
          </a:p>
          <a:p>
            <a:pPr lvl="1">
              <a:buNone/>
            </a:pPr>
            <a:r>
              <a:rPr lang="en-US" dirty="0" smtClean="0"/>
              <a:t>G)34/9.8</a:t>
            </a:r>
          </a:p>
          <a:p>
            <a:pPr lvl="1">
              <a:buNone/>
            </a:pPr>
            <a:r>
              <a:rPr lang="en-US" dirty="0" smtClean="0"/>
              <a:t>H)131-0.0001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2783681"/>
            <a:ext cx="246118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3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6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2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1</a:t>
            </a:r>
          </a:p>
          <a:p>
            <a:endParaRPr lang="en-US" sz="2600" dirty="0" smtClean="0">
              <a:solidFill>
                <a:srgbClr val="FF0000"/>
              </a:solidFill>
              <a:latin typeface="+mj-lt"/>
            </a:endParaRPr>
          </a:p>
          <a:p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3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1 </a:t>
            </a:r>
            <a:r>
              <a:rPr lang="en-US" sz="2600" dirty="0" smtClean="0">
                <a:solidFill>
                  <a:srgbClr val="FF0000"/>
                </a:solidFill>
              </a:rPr>
              <a:t>(Answer = 3E2)</a:t>
            </a:r>
            <a:endParaRPr lang="en-US" sz="2600" dirty="0" smtClean="0">
              <a:solidFill>
                <a:srgbClr val="FF0000"/>
              </a:solidFill>
              <a:latin typeface="+mj-lt"/>
            </a:endParaRPr>
          </a:p>
          <a:p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2 </a:t>
            </a:r>
            <a:r>
              <a:rPr lang="en-US" sz="2600" dirty="0" smtClean="0">
                <a:solidFill>
                  <a:srgbClr val="FF0000"/>
                </a:solidFill>
              </a:rPr>
              <a:t>(Answer = 3.5)</a:t>
            </a:r>
            <a:endParaRPr lang="en-US" sz="2600" dirty="0" smtClean="0">
              <a:solidFill>
                <a:srgbClr val="FF0000"/>
              </a:solidFill>
              <a:latin typeface="+mj-lt"/>
            </a:endParaRPr>
          </a:p>
          <a:p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3 (Answer = 131)</a:t>
            </a:r>
            <a:endParaRPr lang="en-US" sz="26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Ch. 1 Math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2.  For each value list the number in scientific notation:</a:t>
            </a:r>
          </a:p>
          <a:p>
            <a:pPr marL="514350" indent="-514350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A) 44,000</a:t>
            </a:r>
          </a:p>
          <a:p>
            <a:pPr lvl="1">
              <a:buNone/>
            </a:pPr>
            <a:r>
              <a:rPr lang="en-US" dirty="0" smtClean="0"/>
              <a:t>B) 0.00007</a:t>
            </a:r>
          </a:p>
          <a:p>
            <a:pPr lvl="1">
              <a:buNone/>
            </a:pPr>
            <a:r>
              <a:rPr lang="en-US" dirty="0" smtClean="0"/>
              <a:t>C) 900</a:t>
            </a:r>
          </a:p>
          <a:p>
            <a:pPr lvl="1">
              <a:buNone/>
            </a:pPr>
            <a:r>
              <a:rPr lang="en-US" dirty="0" smtClean="0"/>
              <a:t>D) 0.00533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E) 0.00660</a:t>
            </a:r>
          </a:p>
          <a:p>
            <a:pPr lvl="1">
              <a:buNone/>
            </a:pPr>
            <a:r>
              <a:rPr lang="en-US" dirty="0" smtClean="0"/>
              <a:t>F) 430.5</a:t>
            </a:r>
          </a:p>
          <a:p>
            <a:pPr lvl="1">
              <a:buNone/>
            </a:pPr>
            <a:r>
              <a:rPr lang="en-US" dirty="0" smtClean="0"/>
              <a:t>G)88,000,000</a:t>
            </a:r>
          </a:p>
          <a:p>
            <a:pPr lvl="1">
              <a:buNone/>
            </a:pPr>
            <a:r>
              <a:rPr lang="en-US" dirty="0" smtClean="0"/>
              <a:t>H)88,010,000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2783681"/>
            <a:ext cx="127470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4.4E4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7E-5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9E2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5.33E-3</a:t>
            </a:r>
          </a:p>
          <a:p>
            <a:endParaRPr lang="en-US" sz="2600" dirty="0" smtClean="0">
              <a:solidFill>
                <a:srgbClr val="FF0000"/>
              </a:solidFill>
              <a:latin typeface="+mj-lt"/>
            </a:endParaRPr>
          </a:p>
          <a:p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6.60E-3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4.305E2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8.8E7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8.801E7</a:t>
            </a:r>
            <a:endParaRPr lang="en-US" sz="26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Ch. 1 Math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3.  Convert 0.1 m</a:t>
            </a:r>
            <a:r>
              <a:rPr lang="en-US" baseline="30000" dirty="0" smtClean="0"/>
              <a:t>2</a:t>
            </a:r>
            <a:r>
              <a:rPr lang="en-US" dirty="0" smtClean="0"/>
              <a:t> to cm</a:t>
            </a:r>
            <a:r>
              <a:rPr lang="en-US" baseline="30000" dirty="0" smtClean="0"/>
              <a:t>2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A) 1E3 cm</a:t>
            </a:r>
            <a:r>
              <a:rPr lang="en-US" baseline="30000" dirty="0" smtClean="0"/>
              <a:t>2</a:t>
            </a:r>
          </a:p>
          <a:p>
            <a:pPr lvl="1">
              <a:buNone/>
            </a:pPr>
            <a:r>
              <a:rPr lang="en-US" dirty="0" smtClean="0"/>
              <a:t>B) 1E1 cm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C) 1E0 cm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D) 1E-5 cm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E) 1E-3 cm</a:t>
            </a:r>
            <a:r>
              <a:rPr lang="en-US" baseline="30000" dirty="0" smtClean="0"/>
              <a:t>2</a:t>
            </a:r>
            <a:endParaRPr lang="en-US" dirty="0" smtClean="0"/>
          </a:p>
        </p:txBody>
      </p:sp>
      <p:sp>
        <p:nvSpPr>
          <p:cNvPr id="5" name="Left Arrow 4"/>
          <p:cNvSpPr/>
          <p:nvPr/>
        </p:nvSpPr>
        <p:spPr>
          <a:xfrm>
            <a:off x="2590800" y="2819400"/>
            <a:ext cx="1295400" cy="45720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Ch. 1 Math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4.  The initial velocity of a projectile is 2.0 m/s at an angle of 25 degrees with respect to the ground. What is its velocity component perpendicular to the ground?</a:t>
            </a:r>
          </a:p>
          <a:p>
            <a:pPr marL="514350" indent="-514350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A) 2 mph</a:t>
            </a:r>
            <a:endParaRPr lang="en-US" baseline="30000" dirty="0" smtClean="0"/>
          </a:p>
          <a:p>
            <a:pPr lvl="1">
              <a:buNone/>
            </a:pPr>
            <a:r>
              <a:rPr lang="en-US" dirty="0" smtClean="0"/>
              <a:t>B) 0.8 mph</a:t>
            </a:r>
          </a:p>
          <a:p>
            <a:pPr lvl="1">
              <a:buNone/>
            </a:pPr>
            <a:r>
              <a:rPr lang="en-US" dirty="0" smtClean="0"/>
              <a:t>C) 1.8 mph</a:t>
            </a:r>
          </a:p>
          <a:p>
            <a:pPr lvl="1">
              <a:buNone/>
            </a:pPr>
            <a:r>
              <a:rPr lang="en-US" dirty="0" smtClean="0"/>
              <a:t>D) 1 mph</a:t>
            </a:r>
          </a:p>
          <a:p>
            <a:pPr lvl="1">
              <a:buNone/>
            </a:pPr>
            <a:r>
              <a:rPr lang="en-US" dirty="0" smtClean="0"/>
              <a:t>E) 0.9 mph</a:t>
            </a:r>
          </a:p>
        </p:txBody>
      </p:sp>
      <p:sp>
        <p:nvSpPr>
          <p:cNvPr id="5" name="Left Arrow 4"/>
          <p:cNvSpPr/>
          <p:nvPr/>
        </p:nvSpPr>
        <p:spPr>
          <a:xfrm>
            <a:off x="2895600" y="4800600"/>
            <a:ext cx="1295400" cy="45720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dirty="0" smtClean="0"/>
              <a:t>Ch. 2 Motion in 1D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Ch. 2 Motion in 1D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 Velocity is given by the equation, v=(3.0)t</a:t>
            </a:r>
            <a:r>
              <a:rPr lang="en-US" baseline="30000" dirty="0" smtClean="0"/>
              <a:t>3</a:t>
            </a:r>
            <a:r>
              <a:rPr lang="en-US" dirty="0" smtClean="0"/>
              <a:t>+9.0. What is acceleration at t=2.0 s?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A) 81 m/s</a:t>
            </a:r>
            <a:r>
              <a:rPr lang="en-US" baseline="30000" dirty="0" smtClean="0"/>
              <a:t>2</a:t>
            </a:r>
          </a:p>
          <a:p>
            <a:pPr lvl="1">
              <a:buNone/>
            </a:pPr>
            <a:r>
              <a:rPr lang="en-US" dirty="0" smtClean="0"/>
              <a:t>B) 30 m/s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C) 36 m/s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D) 45 m/s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3886200" y="4343400"/>
            <a:ext cx="1295400" cy="45720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Ch. 2 Motion in 1D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 You throw a ball up with an initial velocity of 2 m/s, how long does it take to get to the top of the arc?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A) 0.204 s</a:t>
            </a:r>
          </a:p>
          <a:p>
            <a:pPr lvl="1">
              <a:buNone/>
            </a:pPr>
            <a:r>
              <a:rPr lang="en-US" dirty="0" smtClean="0"/>
              <a:t>B) 0.2 s</a:t>
            </a:r>
          </a:p>
          <a:p>
            <a:pPr lvl="1">
              <a:buNone/>
            </a:pPr>
            <a:r>
              <a:rPr lang="en-US" dirty="0" smtClean="0"/>
              <a:t>C) 0 s</a:t>
            </a:r>
          </a:p>
          <a:p>
            <a:pPr lvl="1">
              <a:buNone/>
            </a:pPr>
            <a:r>
              <a:rPr lang="en-US" dirty="0" smtClean="0"/>
              <a:t>D) 1 s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2286000" y="4191000"/>
            <a:ext cx="1295400" cy="45720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</TotalTime>
  <Words>1161</Words>
  <Application>Microsoft Office PowerPoint</Application>
  <PresentationFormat>On-screen Show (4:3)</PresentationFormat>
  <Paragraphs>227</Paragraphs>
  <Slides>28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Equation</vt:lpstr>
      <vt:lpstr>PHYS16 – Lecture 12</vt:lpstr>
      <vt:lpstr>Ch. 1 Math Overview</vt:lpstr>
      <vt:lpstr>Review: Ch. 1 Math Overview</vt:lpstr>
      <vt:lpstr>Review: Ch. 1 Math Overview</vt:lpstr>
      <vt:lpstr>Review: Ch. 1 Math Overview</vt:lpstr>
      <vt:lpstr>Review: Ch. 1 Math Overview</vt:lpstr>
      <vt:lpstr>Ch. 2 Motion in 1D</vt:lpstr>
      <vt:lpstr>Review: Ch. 2 Motion in 1D</vt:lpstr>
      <vt:lpstr>Review: Ch. 2 Motion in 1D</vt:lpstr>
      <vt:lpstr>Review: Ch.2 Motion in 1D</vt:lpstr>
      <vt:lpstr>Review: Ch.2 Motion in 1D</vt:lpstr>
      <vt:lpstr>Ch. 3 Motion in 2D</vt:lpstr>
      <vt:lpstr>Review: Ch.3 Motion in 2D</vt:lpstr>
      <vt:lpstr>Review: Ch.3 Motion in 2D</vt:lpstr>
      <vt:lpstr>Review: Ch.3 Motion in 2D</vt:lpstr>
      <vt:lpstr>Review: Ch.3 Motion in 2D</vt:lpstr>
      <vt:lpstr>Ch. 4 Force</vt:lpstr>
      <vt:lpstr>Review: Ch.4 Force</vt:lpstr>
      <vt:lpstr>Review: Ch.4 Force</vt:lpstr>
      <vt:lpstr>Review: Ch.4 Force</vt:lpstr>
      <vt:lpstr>Review: Ch.4 Force</vt:lpstr>
      <vt:lpstr>End of Review!!</vt:lpstr>
      <vt:lpstr>Momentum</vt:lpstr>
      <vt:lpstr>Man or Mouse?</vt:lpstr>
      <vt:lpstr>Man or Mouse?</vt:lpstr>
      <vt:lpstr>Impulse</vt:lpstr>
      <vt:lpstr>Momentum and Newton’s Laws</vt:lpstr>
      <vt:lpstr>Momentum and Newton’s Laws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dc:creator>Grego</dc:creator>
  <cp:lastModifiedBy>Grego</cp:lastModifiedBy>
  <cp:revision>90</cp:revision>
  <dcterms:created xsi:type="dcterms:W3CDTF">2010-09-09T09:10:07Z</dcterms:created>
  <dcterms:modified xsi:type="dcterms:W3CDTF">2010-10-06T19:18:27Z</dcterms:modified>
</cp:coreProperties>
</file>