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25" r:id="rId3"/>
    <p:sldId id="328" r:id="rId4"/>
    <p:sldId id="327" r:id="rId5"/>
    <p:sldId id="332" r:id="rId6"/>
    <p:sldId id="329" r:id="rId7"/>
    <p:sldId id="330" r:id="rId8"/>
    <p:sldId id="333" r:id="rId9"/>
    <p:sldId id="331" r:id="rId10"/>
    <p:sldId id="334" r:id="rId11"/>
    <p:sldId id="335" r:id="rId12"/>
    <p:sldId id="337" r:id="rId13"/>
    <p:sldId id="338" r:id="rId14"/>
    <p:sldId id="33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3557" autoAdjust="0"/>
  </p:normalViewPr>
  <p:slideViewPr>
    <p:cSldViewPr>
      <p:cViewPr varScale="1">
        <p:scale>
          <a:sx n="74" d="100"/>
          <a:sy n="74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ouncing_ball_strobe_edit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8077200" cy="1752600"/>
          </a:xfrm>
        </p:spPr>
        <p:txBody>
          <a:bodyPr/>
          <a:lstStyle/>
          <a:p>
            <a:pPr algn="r"/>
            <a:r>
              <a:rPr lang="en-US" dirty="0" smtClean="0"/>
              <a:t>Momentum and Collisions</a:t>
            </a:r>
          </a:p>
          <a:p>
            <a:pPr algn="r"/>
            <a:r>
              <a:rPr lang="en-US" dirty="0" smtClean="0"/>
              <a:t> October 8, 2010</a:t>
            </a:r>
            <a:endParaRPr lang="en-US" dirty="0"/>
          </a:p>
        </p:txBody>
      </p:sp>
      <p:sp>
        <p:nvSpPr>
          <p:cNvPr id="32770" name="AutoShape 2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impulse_garfield.gif"/>
          <p:cNvPicPr>
            <a:picLocks noChangeAspect="1"/>
          </p:cNvPicPr>
          <p:nvPr/>
        </p:nvPicPr>
        <p:blipFill>
          <a:blip r:embed="rId3" cstate="print"/>
          <a:srcRect t="18889" b="36667"/>
          <a:stretch>
            <a:fillRect/>
          </a:stretch>
        </p:blipFill>
        <p:spPr>
          <a:xfrm>
            <a:off x="381000" y="2057400"/>
            <a:ext cx="8458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 Collisions…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Superball</a:t>
            </a:r>
            <a:r>
              <a:rPr lang="en-US" dirty="0" smtClean="0"/>
              <a:t> vs. </a:t>
            </a:r>
            <a:r>
              <a:rPr lang="en-US" dirty="0" smtClean="0"/>
              <a:t>Basketball</a:t>
            </a:r>
          </a:p>
          <a:p>
            <a:r>
              <a:rPr lang="en-US" dirty="0" smtClean="0"/>
              <a:t>Drop a </a:t>
            </a:r>
            <a:r>
              <a:rPr lang="en-US" dirty="0" err="1" smtClean="0"/>
              <a:t>superball</a:t>
            </a:r>
            <a:r>
              <a:rPr lang="en-US" dirty="0" smtClean="0"/>
              <a:t> and basketball together</a:t>
            </a:r>
          </a:p>
          <a:p>
            <a:pPr lvl="1"/>
            <a:r>
              <a:rPr lang="en-US" dirty="0" smtClean="0"/>
              <a:t>Both travel at the same velocity</a:t>
            </a:r>
          </a:p>
          <a:p>
            <a:pPr lvl="1"/>
            <a:r>
              <a:rPr lang="en-US" dirty="0" smtClean="0"/>
              <a:t>Basketball hits ground and bounces back</a:t>
            </a:r>
          </a:p>
          <a:p>
            <a:pPr lvl="1"/>
            <a:r>
              <a:rPr lang="en-US" dirty="0" smtClean="0"/>
              <a:t>Basketball and </a:t>
            </a:r>
            <a:r>
              <a:rPr lang="en-US" dirty="0" err="1" smtClean="0"/>
              <a:t>superball</a:t>
            </a:r>
            <a:r>
              <a:rPr lang="en-US" dirty="0" smtClean="0"/>
              <a:t> collide and </a:t>
            </a:r>
            <a:r>
              <a:rPr lang="en-US" dirty="0" err="1" smtClean="0"/>
              <a:t>superball</a:t>
            </a:r>
            <a:r>
              <a:rPr lang="en-US" dirty="0" smtClean="0"/>
              <a:t> is now traveling up</a:t>
            </a:r>
          </a:p>
          <a:p>
            <a:pPr lvl="1"/>
            <a:r>
              <a:rPr lang="en-US" dirty="0" err="1" smtClean="0"/>
              <a:t>Superball</a:t>
            </a:r>
            <a:r>
              <a:rPr lang="en-US" dirty="0" smtClean="0"/>
              <a:t> speed was higher after collision than before collision so now bounces very high!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Homework problem on how high it bounces…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and Inelastic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Perfectly Elastic – no losses due to the interaction</a:t>
            </a:r>
          </a:p>
          <a:p>
            <a:pPr lvl="1"/>
            <a:r>
              <a:rPr lang="en-US" dirty="0" smtClean="0"/>
              <a:t>Objects bounce perfectly off one another</a:t>
            </a:r>
          </a:p>
          <a:p>
            <a:pPr lvl="1"/>
            <a:r>
              <a:rPr lang="en-US" dirty="0" smtClean="0"/>
              <a:t>Ex. pool balls, gliders on air track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Inelastic –  there are losses</a:t>
            </a:r>
          </a:p>
          <a:p>
            <a:pPr lvl="1"/>
            <a:r>
              <a:rPr lang="en-US" dirty="0" smtClean="0"/>
              <a:t>Objects don’t perfectly bounce</a:t>
            </a:r>
          </a:p>
          <a:p>
            <a:pPr lvl="1"/>
            <a:r>
              <a:rPr lang="en-US" dirty="0" smtClean="0"/>
              <a:t>Ex. basketball hitting ground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Perfectly Inelastic – objects adhere</a:t>
            </a:r>
          </a:p>
          <a:p>
            <a:pPr lvl="1"/>
            <a:r>
              <a:rPr lang="en-US" dirty="0" smtClean="0"/>
              <a:t>Ex. clay ball with floor</a:t>
            </a:r>
            <a:endParaRPr lang="en-US" dirty="0"/>
          </a:p>
        </p:txBody>
      </p:sp>
      <p:pic>
        <p:nvPicPr>
          <p:cNvPr id="107522" name="Picture 2" descr="http://upload.wikimedia.org/wikipedia/commons/thumb/3/3c/Bouncing_ball_strobe_edit.jpg/350px-Bouncing_ball_strobe_edi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895600"/>
            <a:ext cx="333375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Need to add 2D </a:t>
            </a:r>
            <a:r>
              <a:rPr lang="en-US" dirty="0" smtClean="0"/>
              <a:t>vectors</a:t>
            </a:r>
          </a:p>
          <a:p>
            <a:r>
              <a:rPr lang="en-US" dirty="0" smtClean="0"/>
              <a:t>Assume masses of two objects equal</a:t>
            </a:r>
            <a:endParaRPr lang="en-US" dirty="0" smtClean="0"/>
          </a:p>
          <a:p>
            <a:pPr lvl="1"/>
            <a:r>
              <a:rPr lang="en-US" dirty="0" smtClean="0"/>
              <a:t>Before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2971800"/>
            <a:ext cx="190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114800" y="2971800"/>
            <a:ext cx="1981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2057401" y="4038600"/>
            <a:ext cx="190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4038600"/>
            <a:ext cx="190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544094" y="5371306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82194" y="6400006"/>
            <a:ext cx="914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276600" y="4648200"/>
            <a:ext cx="609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14800" y="4648200"/>
            <a:ext cx="609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764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95600" y="4495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571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>
            <a:off x="6477000" y="38100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2D </a:t>
            </a:r>
            <a:r>
              <a:rPr lang="en-US" dirty="0" smtClean="0"/>
              <a:t>Collisions – Predict vectors, assume masses are equal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1981200"/>
            <a:ext cx="190500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743200" y="2819400"/>
            <a:ext cx="1600200" cy="763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2820988"/>
            <a:ext cx="1752600" cy="6080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572000" y="1905000"/>
            <a:ext cx="18288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076700" y="4381500"/>
            <a:ext cx="1219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4200" y="5181600"/>
            <a:ext cx="1293812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734594" y="5714206"/>
            <a:ext cx="1065212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5257800"/>
            <a:ext cx="1219200" cy="76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1200" y="2590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5181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2D collisions – How to solve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vectors into x and y components</a:t>
            </a:r>
          </a:p>
          <a:p>
            <a:r>
              <a:rPr lang="en-US" dirty="0" smtClean="0"/>
              <a:t>Solve two equations</a:t>
            </a:r>
          </a:p>
          <a:p>
            <a:pPr lvl="1"/>
            <a:r>
              <a:rPr lang="en-US" dirty="0" smtClean="0"/>
              <a:t>Conservation of momentum in x and</a:t>
            </a:r>
          </a:p>
          <a:p>
            <a:pPr lvl="1"/>
            <a:r>
              <a:rPr lang="en-US" dirty="0" smtClean="0"/>
              <a:t>Conservation of momentum in 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Momentum = mass times velocity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↑ mass , then ↑ momentum</a:t>
            </a:r>
            <a:endParaRPr lang="en-US" dirty="0" smtClean="0"/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↑ velocity, then ↑ momentum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Vector quantity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Units are (</a:t>
            </a:r>
            <a:r>
              <a:rPr lang="en-US" dirty="0" err="1" smtClean="0">
                <a:latin typeface="Times New Roman"/>
                <a:cs typeface="Times New Roman"/>
              </a:rPr>
              <a:t>kg∙m</a:t>
            </a:r>
            <a:r>
              <a:rPr lang="en-US" dirty="0" smtClean="0">
                <a:latin typeface="Times New Roman"/>
                <a:cs typeface="Times New Roman"/>
              </a:rPr>
              <a:t>/s)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2438400"/>
          <a:ext cx="1753943" cy="760412"/>
        </p:xfrm>
        <a:graphic>
          <a:graphicData uri="http://schemas.openxmlformats.org/presentationml/2006/ole">
            <p:oleObj spid="_x0000_s33794" name="Equation" r:id="rId4" imgW="469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or Mouse?</a:t>
            </a:r>
            <a:endParaRPr lang="en-US" dirty="0"/>
          </a:p>
        </p:txBody>
      </p:sp>
      <p:pic>
        <p:nvPicPr>
          <p:cNvPr id="95234" name="Picture 2" descr="http://farm4.static.flickr.com/3126/2877233904_d98ec238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200"/>
            <a:ext cx="3590925" cy="40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Man or Mouse?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A 50 kg man and a 1 kg mouse are walking together at 1 m/s, who has more momentum?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2800" dirty="0" smtClean="0"/>
              <a:t>A 50 kg man is stopped to watch a 1 kg mouse walk a tight rope, who has more momentum?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2800" dirty="0" smtClean="0"/>
              <a:t>Through genetic research our mouse has gained </a:t>
            </a:r>
            <a:r>
              <a:rPr lang="en-US" sz="2800" b="1" dirty="0" smtClean="0"/>
              <a:t>another</a:t>
            </a:r>
            <a:r>
              <a:rPr lang="en-US" sz="2800" dirty="0" smtClean="0"/>
              <a:t> 3 kg and sped up to an incredible speed of 11 m/s, if the man is still walking who has more momentum?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pic>
        <p:nvPicPr>
          <p:cNvPr id="95234" name="Picture 2" descr="http://farm4.static.flickr.com/3126/2877233904_d98ec238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"/>
            <a:ext cx="1711562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care about Momentum?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ways to convince you</a:t>
            </a:r>
          </a:p>
          <a:p>
            <a:pPr lvl="1"/>
            <a:r>
              <a:rPr lang="en-US" dirty="0" smtClean="0"/>
              <a:t>A Rocket?</a:t>
            </a:r>
          </a:p>
          <a:p>
            <a:pPr lvl="1"/>
            <a:r>
              <a:rPr lang="en-US" dirty="0" smtClean="0"/>
              <a:t>A ball in your face?</a:t>
            </a:r>
          </a:p>
          <a:p>
            <a:pPr lvl="1"/>
            <a:r>
              <a:rPr lang="en-US" dirty="0" smtClean="0"/>
              <a:t>The age old question: </a:t>
            </a:r>
            <a:r>
              <a:rPr lang="en-US" dirty="0" err="1" smtClean="0"/>
              <a:t>Superball</a:t>
            </a:r>
            <a:r>
              <a:rPr lang="en-US" dirty="0" smtClean="0"/>
              <a:t> vs. Basketball…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Momentum?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1: In Newton’s second law F≠ ma!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590800"/>
          <a:ext cx="3219450" cy="3121890"/>
        </p:xfrm>
        <a:graphic>
          <a:graphicData uri="http://schemas.openxmlformats.org/presentationml/2006/ole">
            <p:oleObj spid="_x0000_s96258" name="Equation" r:id="rId4" imgW="125712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Momentum?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Reason 2: What happens during a collision?</a:t>
            </a:r>
          </a:p>
          <a:p>
            <a:pPr lvl="1"/>
            <a:r>
              <a:rPr lang="en-US" dirty="0" smtClean="0"/>
              <a:t>Impulse (J) describes the change in momentum</a:t>
            </a:r>
          </a:p>
          <a:p>
            <a:pPr lvl="1"/>
            <a:r>
              <a:rPr lang="en-US" dirty="0" smtClean="0"/>
              <a:t>Good for describing what happens at a collision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Ball is dropped, just before floor its speed is 3 m/s downward. If the velocity after it hits the floor is +8 m/s upward, what is the impulse?</a:t>
            </a:r>
          </a:p>
          <a:p>
            <a:pPr lvl="1"/>
            <a:r>
              <a:rPr lang="en-US" dirty="0" smtClean="0"/>
              <a:t>If the interaction lasts 0.01 s, what was the average Force?</a:t>
            </a:r>
            <a:endParaRPr lang="en-US" dirty="0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3200400" y="3124200"/>
          <a:ext cx="2536825" cy="585787"/>
        </p:xfrm>
        <a:graphic>
          <a:graphicData uri="http://schemas.openxmlformats.org/presentationml/2006/ole">
            <p:oleObj spid="_x0000_s98306" name="Equation" r:id="rId4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Collisions…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Baseball</a:t>
            </a:r>
          </a:p>
          <a:p>
            <a:r>
              <a:rPr lang="en-US" dirty="0" smtClean="0"/>
              <a:t>Soccer ball</a:t>
            </a:r>
          </a:p>
          <a:p>
            <a:r>
              <a:rPr lang="en-US" dirty="0" smtClean="0"/>
              <a:t>Water balloon?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Momentum?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Reason 3:  What happens before and after a collision?</a:t>
            </a:r>
          </a:p>
          <a:p>
            <a:pPr lvl="1"/>
            <a:r>
              <a:rPr lang="en-US" sz="2600" dirty="0" smtClean="0"/>
              <a:t>According to Newton’s third law momentum is conserved in an isolated system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3599662"/>
          <a:ext cx="2946400" cy="3029738"/>
        </p:xfrm>
        <a:graphic>
          <a:graphicData uri="http://schemas.openxmlformats.org/presentationml/2006/ole">
            <p:oleObj spid="_x0000_s97282" name="Equation" r:id="rId4" imgW="13586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473</Words>
  <Application>Microsoft Office PowerPoint</Application>
  <PresentationFormat>On-screen Show (4:3)</PresentationFormat>
  <Paragraphs>94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PHYS16 – Lecture 14</vt:lpstr>
      <vt:lpstr>Momentum</vt:lpstr>
      <vt:lpstr>Man or Mouse?</vt:lpstr>
      <vt:lpstr>Man or Mouse?</vt:lpstr>
      <vt:lpstr>Why do we care about Momentum?</vt:lpstr>
      <vt:lpstr>Why do we need Momentum?</vt:lpstr>
      <vt:lpstr>Why do we need Momentum?</vt:lpstr>
      <vt:lpstr>During Collisions…</vt:lpstr>
      <vt:lpstr>Why do we need Momentum?</vt:lpstr>
      <vt:lpstr>Before and After Collisions…</vt:lpstr>
      <vt:lpstr>Elastic and Inelastic Collisions</vt:lpstr>
      <vt:lpstr>2D Collisions</vt:lpstr>
      <vt:lpstr>2D Collisions – Predict vectors, assume masses are equal</vt:lpstr>
      <vt:lpstr>2D collisions – How to solve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101</cp:revision>
  <dcterms:created xsi:type="dcterms:W3CDTF">2010-09-09T09:10:07Z</dcterms:created>
  <dcterms:modified xsi:type="dcterms:W3CDTF">2010-10-20T18:22:26Z</dcterms:modified>
</cp:coreProperties>
</file>