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Override PartName="/ppt/notesSlides/notesSlide2.xml" ContentType="application/vnd.openxmlformats-officedocument.presentationml.notesSlide+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s/slide4.xml" ContentType="application/vnd.openxmlformats-officedocument.presentationml.slide+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6"/>
  </p:notesMasterIdLst>
  <p:sldIdLst>
    <p:sldId id="256" r:id="rId2"/>
    <p:sldId id="257" r:id="rId3"/>
    <p:sldId id="258" r:id="rId4"/>
    <p:sldId id="260"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598" autoAdjust="0"/>
    <p:restoredTop sz="83811" autoAdjust="0"/>
  </p:normalViewPr>
  <p:slideViewPr>
    <p:cSldViewPr snapToGrid="0" snapToObjects="1">
      <p:cViewPr varScale="1">
        <p:scale>
          <a:sx n="85" d="100"/>
          <a:sy n="85" d="100"/>
        </p:scale>
        <p:origin x="-101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94ECB3-9CFD-2B44-89FB-5074765B610E}" type="datetimeFigureOut">
              <a:rPr lang="en-US" smtClean="0"/>
              <a:pPr/>
              <a:t>12/15/10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ADDABA-66E1-BB42-A5E5-BF0A8AA59A0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Import</a:t>
            </a:r>
            <a:r>
              <a:rPr lang="en-US" baseline="0" dirty="0" smtClean="0"/>
              <a:t>ant factors:</a:t>
            </a:r>
          </a:p>
          <a:p>
            <a:pPr>
              <a:buFontTx/>
              <a:buChar char="-"/>
            </a:pPr>
            <a:r>
              <a:rPr lang="en-US" baseline="0" dirty="0" smtClean="0"/>
              <a:t> Media exposure and access</a:t>
            </a:r>
          </a:p>
          <a:p>
            <a:pPr>
              <a:buFontTx/>
              <a:buChar char="-"/>
            </a:pPr>
            <a:r>
              <a:rPr lang="en-US" baseline="0" dirty="0" smtClean="0"/>
              <a:t> International influence</a:t>
            </a:r>
          </a:p>
          <a:p>
            <a:pPr>
              <a:buFontTx/>
              <a:buChar char="-"/>
            </a:pPr>
            <a:r>
              <a:rPr lang="en-US" baseline="0" dirty="0" smtClean="0"/>
              <a:t> subject matter: conscious hip-hop defined as subgenre focusing on social issues, not necessarily overtly political, but discusses social themes/conflicts </a:t>
            </a:r>
            <a:endParaRPr lang="en-US" dirty="0"/>
          </a:p>
        </p:txBody>
      </p:sp>
      <p:sp>
        <p:nvSpPr>
          <p:cNvPr id="4" name="Slide Number Placeholder 3"/>
          <p:cNvSpPr>
            <a:spLocks noGrp="1"/>
          </p:cNvSpPr>
          <p:nvPr>
            <p:ph type="sldNum" sz="quarter" idx="10"/>
          </p:nvPr>
        </p:nvSpPr>
        <p:spPr/>
        <p:txBody>
          <a:bodyPr/>
          <a:lstStyle/>
          <a:p>
            <a:fld id="{A2ADDABA-66E1-BB42-A5E5-BF0A8AA59A0B}"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FULL QUOTE: </a:t>
            </a:r>
            <a:r>
              <a:rPr lang="en-US" sz="1200" kern="1200" dirty="0" err="1" smtClean="0">
                <a:solidFill>
                  <a:schemeClr val="tx1"/>
                </a:solidFill>
                <a:latin typeface="+mn-lt"/>
                <a:ea typeface="+mn-ea"/>
                <a:cs typeface="+mn-cs"/>
              </a:rPr>
              <a:t>Mos</a:t>
            </a:r>
            <a:r>
              <a:rPr lang="en-US" sz="1200" kern="1200" dirty="0" smtClean="0">
                <a:solidFill>
                  <a:schemeClr val="tx1"/>
                </a:solidFill>
                <a:latin typeface="+mn-lt"/>
                <a:ea typeface="+mn-ea"/>
                <a:cs typeface="+mn-cs"/>
              </a:rPr>
              <a:t> Def, praised as one of the leaders of "conscious rap," refuses to think in such narrow terms. "They've got their little categories, like 'conscious' and '</a:t>
            </a:r>
            <a:r>
              <a:rPr lang="en-US" sz="1200" kern="1200" dirty="0" err="1" smtClean="0">
                <a:solidFill>
                  <a:schemeClr val="tx1"/>
                </a:solidFill>
                <a:latin typeface="+mn-lt"/>
                <a:ea typeface="+mn-ea"/>
                <a:cs typeface="+mn-cs"/>
              </a:rPr>
              <a:t>gangsta</a:t>
            </a:r>
            <a:r>
              <a:rPr lang="en-US" sz="1200" kern="1200" dirty="0" smtClean="0">
                <a:solidFill>
                  <a:schemeClr val="tx1"/>
                </a:solidFill>
                <a:latin typeface="+mn-lt"/>
                <a:ea typeface="+mn-ea"/>
                <a:cs typeface="+mn-cs"/>
              </a:rPr>
              <a:t>,'" says </a:t>
            </a:r>
            <a:r>
              <a:rPr lang="en-US" sz="1200" kern="1200" dirty="0" err="1" smtClean="0">
                <a:solidFill>
                  <a:schemeClr val="tx1"/>
                </a:solidFill>
                <a:latin typeface="+mn-lt"/>
                <a:ea typeface="+mn-ea"/>
                <a:cs typeface="+mn-cs"/>
              </a:rPr>
              <a:t>Mos</a:t>
            </a:r>
            <a:r>
              <a:rPr lang="en-US" sz="1200" kern="1200" dirty="0" smtClean="0">
                <a:solidFill>
                  <a:schemeClr val="tx1"/>
                </a:solidFill>
                <a:latin typeface="+mn-lt"/>
                <a:ea typeface="+mn-ea"/>
                <a:cs typeface="+mn-cs"/>
              </a:rPr>
              <a:t> Def. "It used to be a thing where hip-hop was all together. Fresh Prince would be on tour with NWA. It wasn't like, 'You have got to like me in order for me to like you.' That's just some more white folks trying to think that all </a:t>
            </a:r>
            <a:r>
              <a:rPr lang="en-US" sz="1200" kern="1200" dirty="0" err="1" smtClean="0">
                <a:solidFill>
                  <a:schemeClr val="tx1"/>
                </a:solidFill>
                <a:latin typeface="+mn-lt"/>
                <a:ea typeface="+mn-ea"/>
                <a:cs typeface="+mn-cs"/>
              </a:rPr>
              <a:t>niggas</a:t>
            </a:r>
            <a:r>
              <a:rPr lang="en-US" sz="1200" kern="1200" dirty="0" smtClean="0">
                <a:solidFill>
                  <a:schemeClr val="tx1"/>
                </a:solidFill>
                <a:latin typeface="+mn-lt"/>
                <a:ea typeface="+mn-ea"/>
                <a:cs typeface="+mn-cs"/>
              </a:rPr>
              <a:t> are alike, and now it's expanded. It used to be one type of </a:t>
            </a:r>
            <a:r>
              <a:rPr lang="en-US" sz="1200" kern="1200" dirty="0" err="1" smtClean="0">
                <a:solidFill>
                  <a:schemeClr val="tx1"/>
                </a:solidFill>
                <a:latin typeface="+mn-lt"/>
                <a:ea typeface="+mn-ea"/>
                <a:cs typeface="+mn-cs"/>
              </a:rPr>
              <a:t>nigga</a:t>
            </a:r>
            <a:r>
              <a:rPr lang="en-US" sz="1200" kern="1200" dirty="0" smtClean="0">
                <a:solidFill>
                  <a:schemeClr val="tx1"/>
                </a:solidFill>
                <a:latin typeface="+mn-lt"/>
                <a:ea typeface="+mn-ea"/>
                <a:cs typeface="+mn-cs"/>
              </a:rPr>
              <a:t>; now it's two. There is so much more dimension to who we are. A monolith is a monolith, even if there's two monoliths to choose from." </a:t>
            </a:r>
            <a:r>
              <a:rPr lang="en-US" sz="1200" kern="1200" dirty="0" err="1" smtClean="0">
                <a:solidFill>
                  <a:schemeClr val="tx1"/>
                </a:solidFill>
                <a:latin typeface="+mn-lt"/>
                <a:ea typeface="+mn-ea"/>
                <a:cs typeface="+mn-cs"/>
              </a:rPr>
              <a:t>Mos</a:t>
            </a:r>
            <a:r>
              <a:rPr lang="en-US" sz="1200" kern="1200" dirty="0" smtClean="0">
                <a:solidFill>
                  <a:schemeClr val="tx1"/>
                </a:solidFill>
                <a:latin typeface="+mn-lt"/>
                <a:ea typeface="+mn-ea"/>
                <a:cs typeface="+mn-cs"/>
              </a:rPr>
              <a:t> Def sees the danger, however, in having only one dimension of the black experience get airplay, which in present terms is usually of the </a:t>
            </a:r>
            <a:r>
              <a:rPr lang="en-US" sz="1200" kern="1200" dirty="0" err="1" smtClean="0">
                <a:solidFill>
                  <a:schemeClr val="tx1"/>
                </a:solidFill>
                <a:latin typeface="+mn-lt"/>
                <a:ea typeface="+mn-ea"/>
                <a:cs typeface="+mn-cs"/>
              </a:rPr>
              <a:t>bling-bling</a:t>
            </a:r>
            <a:r>
              <a:rPr lang="en-US" sz="1200" kern="1200" dirty="0" smtClean="0">
                <a:solidFill>
                  <a:schemeClr val="tx1"/>
                </a:solidFill>
                <a:latin typeface="+mn-lt"/>
                <a:ea typeface="+mn-ea"/>
                <a:cs typeface="+mn-cs"/>
              </a:rPr>
              <a:t> or thug variety. "I </a:t>
            </a:r>
            <a:r>
              <a:rPr lang="en-US" sz="1200" kern="1200" dirty="0" err="1" smtClean="0">
                <a:solidFill>
                  <a:schemeClr val="tx1"/>
                </a:solidFill>
                <a:latin typeface="+mn-lt"/>
                <a:ea typeface="+mn-ea"/>
                <a:cs typeface="+mn-cs"/>
              </a:rPr>
              <a:t>ain't</a:t>
            </a:r>
            <a:r>
              <a:rPr lang="en-US" sz="1200" kern="1200" dirty="0" smtClean="0">
                <a:solidFill>
                  <a:schemeClr val="tx1"/>
                </a:solidFill>
                <a:latin typeface="+mn-lt"/>
                <a:ea typeface="+mn-ea"/>
                <a:cs typeface="+mn-cs"/>
              </a:rPr>
              <a:t> mad at Snoop. I'm not mad at Master P. I </a:t>
            </a:r>
            <a:r>
              <a:rPr lang="en-US" sz="1200" kern="1200" dirty="0" err="1" smtClean="0">
                <a:solidFill>
                  <a:schemeClr val="tx1"/>
                </a:solidFill>
                <a:latin typeface="+mn-lt"/>
                <a:ea typeface="+mn-ea"/>
                <a:cs typeface="+mn-cs"/>
              </a:rPr>
              <a:t>ain't</a:t>
            </a:r>
            <a:r>
              <a:rPr lang="en-US" sz="1200" kern="1200" dirty="0" smtClean="0">
                <a:solidFill>
                  <a:schemeClr val="tx1"/>
                </a:solidFill>
                <a:latin typeface="+mn-lt"/>
                <a:ea typeface="+mn-ea"/>
                <a:cs typeface="+mn-cs"/>
              </a:rPr>
              <a:t> mad at the Hot </a:t>
            </a:r>
            <a:r>
              <a:rPr lang="en-US" sz="1200" kern="1200" dirty="0" err="1" smtClean="0">
                <a:solidFill>
                  <a:schemeClr val="tx1"/>
                </a:solidFill>
                <a:latin typeface="+mn-lt"/>
                <a:ea typeface="+mn-ea"/>
                <a:cs typeface="+mn-cs"/>
              </a:rPr>
              <a:t>Boyz</a:t>
            </a:r>
            <a:r>
              <a:rPr lang="en-US" sz="1200" kern="1200" dirty="0" smtClean="0">
                <a:solidFill>
                  <a:schemeClr val="tx1"/>
                </a:solidFill>
                <a:latin typeface="+mn-lt"/>
                <a:ea typeface="+mn-ea"/>
                <a:cs typeface="+mn-cs"/>
              </a:rPr>
              <a:t>. I'm mad when that's all I see. I would be mad if I looked up and all I saw on TV was me or Common or the Roots, because I know that </a:t>
            </a:r>
            <a:r>
              <a:rPr lang="en-US" sz="1200" kern="1200" dirty="0" err="1" smtClean="0">
                <a:solidFill>
                  <a:schemeClr val="tx1"/>
                </a:solidFill>
                <a:latin typeface="+mn-lt"/>
                <a:ea typeface="+mn-ea"/>
                <a:cs typeface="+mn-cs"/>
              </a:rPr>
              <a:t>ain't</a:t>
            </a:r>
            <a:r>
              <a:rPr lang="en-US" sz="1200" kern="1200" dirty="0" smtClean="0">
                <a:solidFill>
                  <a:schemeClr val="tx1"/>
                </a:solidFill>
                <a:latin typeface="+mn-lt"/>
                <a:ea typeface="+mn-ea"/>
                <a:cs typeface="+mn-cs"/>
              </a:rPr>
              <a:t> the whole deal. The real joy is when you can kick it with everyone. That's what hip-hop is all about." [...] </a:t>
            </a:r>
            <a:r>
              <a:rPr lang="en-US" sz="1200" kern="1200" dirty="0" err="1" smtClean="0">
                <a:solidFill>
                  <a:schemeClr val="tx1"/>
                </a:solidFill>
                <a:latin typeface="+mn-lt"/>
                <a:ea typeface="+mn-ea"/>
                <a:cs typeface="+mn-cs"/>
              </a:rPr>
              <a:t>Mos</a:t>
            </a:r>
            <a:r>
              <a:rPr lang="en-US" sz="1200" kern="1200" dirty="0" smtClean="0">
                <a:solidFill>
                  <a:schemeClr val="tx1"/>
                </a:solidFill>
                <a:latin typeface="+mn-lt"/>
                <a:ea typeface="+mn-ea"/>
                <a:cs typeface="+mn-cs"/>
              </a:rPr>
              <a:t> Def is careful to avoid accepting the praise -and the typecasting- of corporate interests that deny the complexity of black identity and culture. "They keep trying to slip the 'conscious rapper' thing on me," he says. "I come from Roosevelt Projects, man. The ghetto. I drank the same sugar water, ate hard candy. And they try to get me because I'm supposed to be more articulate, I'm supposed to be not like the other Negroes, to get me to say something against my brothers. I'm not going out like that, man."</a:t>
            </a:r>
            <a:endParaRPr lang="en-US" dirty="0"/>
          </a:p>
        </p:txBody>
      </p:sp>
      <p:sp>
        <p:nvSpPr>
          <p:cNvPr id="4" name="Slide Number Placeholder 3"/>
          <p:cNvSpPr>
            <a:spLocks noGrp="1"/>
          </p:cNvSpPr>
          <p:nvPr>
            <p:ph type="sldNum" sz="quarter" idx="10"/>
          </p:nvPr>
        </p:nvSpPr>
        <p:spPr/>
        <p:txBody>
          <a:bodyPr/>
          <a:lstStyle/>
          <a:p>
            <a:fld id="{A2ADDABA-66E1-BB42-A5E5-BF0A8AA59A0B}"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317580-5C4D-404D-BC94-E762A0E34958}" type="datetimeFigureOut">
              <a:rPr lang="en-US" smtClean="0"/>
              <a:pPr/>
              <a:t>12/15/10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A7C8F-A96D-0B44-8D2C-4868C344F28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317580-5C4D-404D-BC94-E762A0E34958}" type="datetimeFigureOut">
              <a:rPr lang="en-US" smtClean="0"/>
              <a:pPr/>
              <a:t>12/15/10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A7C8F-A96D-0B44-8D2C-4868C344F2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317580-5C4D-404D-BC94-E762A0E34958}" type="datetimeFigureOut">
              <a:rPr lang="en-US" smtClean="0"/>
              <a:pPr/>
              <a:t>12/15/10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A7C8F-A96D-0B44-8D2C-4868C344F2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317580-5C4D-404D-BC94-E762A0E34958}" type="datetimeFigureOut">
              <a:rPr lang="en-US" smtClean="0"/>
              <a:pPr/>
              <a:t>12/15/10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A7C8F-A96D-0B44-8D2C-4868C344F2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317580-5C4D-404D-BC94-E762A0E34958}" type="datetimeFigureOut">
              <a:rPr lang="en-US" smtClean="0"/>
              <a:pPr/>
              <a:t>12/15/10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A7C8F-A96D-0B44-8D2C-4868C344F28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317580-5C4D-404D-BC94-E762A0E34958}" type="datetimeFigureOut">
              <a:rPr lang="en-US" smtClean="0"/>
              <a:pPr/>
              <a:t>12/15/10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A7C8F-A96D-0B44-8D2C-4868C344F2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317580-5C4D-404D-BC94-E762A0E34958}" type="datetimeFigureOut">
              <a:rPr lang="en-US" smtClean="0"/>
              <a:pPr/>
              <a:t>12/15/10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FA7C8F-A96D-0B44-8D2C-4868C344F2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317580-5C4D-404D-BC94-E762A0E34958}" type="datetimeFigureOut">
              <a:rPr lang="en-US" smtClean="0"/>
              <a:pPr/>
              <a:t>12/15/10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FA7C8F-A96D-0B44-8D2C-4868C344F2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317580-5C4D-404D-BC94-E762A0E34958}" type="datetimeFigureOut">
              <a:rPr lang="en-US" smtClean="0"/>
              <a:pPr/>
              <a:t>12/15/10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FA7C8F-A96D-0B44-8D2C-4868C344F2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17580-5C4D-404D-BC94-E762A0E34958}" type="datetimeFigureOut">
              <a:rPr lang="en-US" smtClean="0"/>
              <a:pPr/>
              <a:t>12/15/10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A7C8F-A96D-0B44-8D2C-4868C344F2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17580-5C4D-404D-BC94-E762A0E34958}" type="datetimeFigureOut">
              <a:rPr lang="en-US" smtClean="0"/>
              <a:pPr/>
              <a:t>12/15/10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A7C8F-A96D-0B44-8D2C-4868C344F2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17580-5C4D-404D-BC94-E762A0E34958}" type="datetimeFigureOut">
              <a:rPr lang="en-US" smtClean="0"/>
              <a:pPr/>
              <a:t>12/15/10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A7C8F-A96D-0B44-8D2C-4868C344F2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28862" y="2598599"/>
            <a:ext cx="9081886" cy="1470025"/>
          </a:xfrm>
        </p:spPr>
        <p:txBody>
          <a:bodyPr>
            <a:noAutofit/>
          </a:bodyPr>
          <a:lstStyle/>
          <a:p>
            <a:r>
              <a:rPr lang="en-US" sz="9200" b="1" dirty="0" smtClean="0"/>
              <a:t>Why does “conscious”</a:t>
            </a:r>
            <a:br>
              <a:rPr lang="en-US" sz="9200" b="1" dirty="0" smtClean="0"/>
            </a:br>
            <a:r>
              <a:rPr lang="en-US" sz="9200" b="1" dirty="0" smtClean="0"/>
              <a:t>hip-hop matter?</a:t>
            </a:r>
            <a:endParaRPr lang="en-US" sz="9200" dirty="0"/>
          </a:p>
        </p:txBody>
      </p:sp>
      <p:pic>
        <p:nvPicPr>
          <p:cNvPr id="4" name="Picture 3" descr="41DZBMXA6VL._SL500_AA300_.jpg"/>
          <p:cNvPicPr>
            <a:picLocks noChangeAspect="1"/>
          </p:cNvPicPr>
          <p:nvPr/>
        </p:nvPicPr>
        <p:blipFill>
          <a:blip r:embed="rId2">
            <a:alphaModFix amt="34000"/>
          </a:blip>
          <a:stretch>
            <a:fillRect/>
          </a:stretch>
        </p:blipFill>
        <p:spPr>
          <a:xfrm>
            <a:off x="4839382" y="72152"/>
            <a:ext cx="4300228" cy="4300228"/>
          </a:xfrm>
          <a:prstGeom prst="rect">
            <a:avLst/>
          </a:prstGeom>
          <a:ln>
            <a:noFill/>
          </a:ln>
          <a:effectLst>
            <a:softEdge rad="112500"/>
          </a:effectLst>
        </p:spPr>
      </p:pic>
      <p:pic>
        <p:nvPicPr>
          <p:cNvPr id="6" name="Picture 5" descr="album-the-beautiful-struggle.jpg"/>
          <p:cNvPicPr>
            <a:picLocks noChangeAspect="1"/>
          </p:cNvPicPr>
          <p:nvPr/>
        </p:nvPicPr>
        <p:blipFill>
          <a:blip r:embed="rId3">
            <a:alphaModFix amt="50000"/>
          </a:blip>
          <a:stretch>
            <a:fillRect/>
          </a:stretch>
        </p:blipFill>
        <p:spPr>
          <a:xfrm>
            <a:off x="28862" y="61329"/>
            <a:ext cx="2734775" cy="2712896"/>
          </a:xfrm>
          <a:prstGeom prst="rect">
            <a:avLst/>
          </a:prstGeom>
          <a:ln>
            <a:noFill/>
          </a:ln>
          <a:effectLst>
            <a:softEdge rad="112500"/>
          </a:effectLst>
        </p:spPr>
      </p:pic>
      <p:pic>
        <p:nvPicPr>
          <p:cNvPr id="7" name="Picture 6" descr="back-to-the-feature.jpg"/>
          <p:cNvPicPr>
            <a:picLocks noChangeAspect="1"/>
          </p:cNvPicPr>
          <p:nvPr/>
        </p:nvPicPr>
        <p:blipFill>
          <a:blip r:embed="rId4">
            <a:alphaModFix amt="38000"/>
          </a:blip>
          <a:stretch>
            <a:fillRect/>
          </a:stretch>
        </p:blipFill>
        <p:spPr>
          <a:xfrm>
            <a:off x="6710530" y="4454948"/>
            <a:ext cx="2433469" cy="2403051"/>
          </a:xfrm>
          <a:prstGeom prst="rect">
            <a:avLst/>
          </a:prstGeom>
          <a:ln>
            <a:noFill/>
          </a:ln>
          <a:effectLst>
            <a:outerShdw blurRad="50800" dist="38100" dir="8100000" algn="bl">
              <a:srgbClr val="000000">
                <a:alpha val="43000"/>
              </a:srgbClr>
            </a:outerShdw>
            <a:softEdge rad="112500"/>
          </a:effectLst>
        </p:spPr>
      </p:pic>
      <p:pic>
        <p:nvPicPr>
          <p:cNvPr id="8" name="Picture 7" descr="The_Tipping_Point_album1.jpg"/>
          <p:cNvPicPr>
            <a:picLocks noChangeAspect="1"/>
          </p:cNvPicPr>
          <p:nvPr/>
        </p:nvPicPr>
        <p:blipFill>
          <a:blip r:embed="rId5">
            <a:alphaModFix amt="40000"/>
          </a:blip>
          <a:stretch>
            <a:fillRect/>
          </a:stretch>
        </p:blipFill>
        <p:spPr>
          <a:xfrm>
            <a:off x="4103040" y="4271369"/>
            <a:ext cx="2607490" cy="2586630"/>
          </a:xfrm>
          <a:prstGeom prst="rect">
            <a:avLst/>
          </a:prstGeom>
          <a:ln>
            <a:noFill/>
          </a:ln>
          <a:effectLst>
            <a:softEdge rad="112500"/>
          </a:effectLst>
        </p:spPr>
      </p:pic>
      <p:pic>
        <p:nvPicPr>
          <p:cNvPr id="9" name="Picture 8" descr="reflection-eternal-revolutions-per-minute1.jpg"/>
          <p:cNvPicPr>
            <a:picLocks noChangeAspect="1"/>
          </p:cNvPicPr>
          <p:nvPr/>
        </p:nvPicPr>
        <p:blipFill>
          <a:blip r:embed="rId6">
            <a:alphaModFix amt="38000"/>
          </a:blip>
          <a:stretch>
            <a:fillRect/>
          </a:stretch>
        </p:blipFill>
        <p:spPr>
          <a:xfrm>
            <a:off x="28862" y="2714039"/>
            <a:ext cx="4095900" cy="4095899"/>
          </a:xfrm>
          <a:prstGeom prst="rect">
            <a:avLst/>
          </a:prstGeom>
        </p:spPr>
      </p:pic>
      <p:pic>
        <p:nvPicPr>
          <p:cNvPr id="10" name="Picture 9" descr="LupeFiascoFoodandLiquor.jpg"/>
          <p:cNvPicPr>
            <a:picLocks noChangeAspect="1"/>
          </p:cNvPicPr>
          <p:nvPr/>
        </p:nvPicPr>
        <p:blipFill>
          <a:blip r:embed="rId7">
            <a:alphaModFix amt="53000"/>
          </a:blip>
          <a:stretch>
            <a:fillRect/>
          </a:stretch>
        </p:blipFill>
        <p:spPr>
          <a:xfrm>
            <a:off x="2720345" y="331893"/>
            <a:ext cx="2193406" cy="219340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68898" y="1963180"/>
            <a:ext cx="8229600" cy="4525963"/>
          </a:xfrm>
        </p:spPr>
        <p:txBody>
          <a:bodyPr/>
          <a:lstStyle/>
          <a:p>
            <a:pPr>
              <a:buNone/>
            </a:pPr>
            <a:r>
              <a:rPr lang="en-US" b="1" dirty="0">
                <a:latin typeface="Baskerville"/>
                <a:cs typeface="Baskerville"/>
              </a:rPr>
              <a:t>c</a:t>
            </a:r>
            <a:r>
              <a:rPr lang="en-US" b="1" dirty="0" smtClean="0">
                <a:latin typeface="Baskerville"/>
                <a:cs typeface="Baskerville"/>
              </a:rPr>
              <a:t>onscious </a:t>
            </a:r>
            <a:r>
              <a:rPr lang="en-US" sz="2600" dirty="0" smtClean="0">
                <a:latin typeface="Baskerville"/>
                <a:cs typeface="Baskerville"/>
              </a:rPr>
              <a:t>|</a:t>
            </a:r>
            <a:r>
              <a:rPr lang="en-US" sz="2600" dirty="0" err="1">
                <a:latin typeface="Baskerville"/>
                <a:cs typeface="Baskerville"/>
              </a:rPr>
              <a:t>ˈkän</a:t>
            </a:r>
            <a:r>
              <a:rPr lang="en-US" sz="2600" dirty="0">
                <a:latin typeface="Baskerville"/>
                <a:cs typeface="Baskerville"/>
              </a:rPr>
              <a:t> </a:t>
            </a:r>
            <a:r>
              <a:rPr lang="en-US" sz="2600" dirty="0" err="1">
                <a:latin typeface="Baskerville"/>
                <a:cs typeface="Baskerville"/>
              </a:rPr>
              <a:t>ch</a:t>
            </a:r>
            <a:r>
              <a:rPr lang="en-US" sz="2600" dirty="0">
                <a:latin typeface="Baskerville"/>
                <a:cs typeface="Baskerville"/>
              </a:rPr>
              <a:t> </a:t>
            </a:r>
            <a:r>
              <a:rPr lang="en-US" sz="2600" dirty="0" err="1">
                <a:latin typeface="Baskerville"/>
                <a:cs typeface="Baskerville"/>
              </a:rPr>
              <a:t>əs</a:t>
            </a:r>
            <a:r>
              <a:rPr lang="en-US" sz="2600" dirty="0">
                <a:latin typeface="Baskerville"/>
                <a:cs typeface="Baskerville"/>
              </a:rPr>
              <a:t>|</a:t>
            </a:r>
            <a:r>
              <a:rPr lang="en-US" dirty="0" smtClean="0">
                <a:latin typeface="Baskerville"/>
                <a:cs typeface="Baskerville"/>
              </a:rPr>
              <a:t> </a:t>
            </a:r>
          </a:p>
          <a:p>
            <a:pPr>
              <a:buNone/>
            </a:pPr>
            <a:r>
              <a:rPr lang="en-US" sz="2400" b="1" dirty="0">
                <a:latin typeface="Baskerville"/>
                <a:cs typeface="Baskerville"/>
              </a:rPr>
              <a:t>a</a:t>
            </a:r>
            <a:r>
              <a:rPr lang="en-US" sz="2400" b="1" dirty="0" smtClean="0">
                <a:latin typeface="Baskerville"/>
                <a:cs typeface="Baskerville"/>
              </a:rPr>
              <a:t>djective</a:t>
            </a:r>
          </a:p>
          <a:p>
            <a:pPr>
              <a:buNone/>
            </a:pPr>
            <a:r>
              <a:rPr lang="en-US" sz="2400" dirty="0">
                <a:latin typeface="Baskerville"/>
                <a:cs typeface="Baskerville"/>
              </a:rPr>
              <a:t>a</a:t>
            </a:r>
            <a:r>
              <a:rPr lang="en-US" sz="2400" dirty="0" smtClean="0">
                <a:latin typeface="Baskerville"/>
                <a:cs typeface="Baskerville"/>
              </a:rPr>
              <a:t>ware of and responding to one’s surroundings; awake.</a:t>
            </a:r>
          </a:p>
          <a:p>
            <a:pPr lvl="1">
              <a:buFont typeface="Arial"/>
              <a:buChar char="•"/>
            </a:pPr>
            <a:r>
              <a:rPr lang="en-US" sz="2000" dirty="0">
                <a:latin typeface="Baskerville"/>
                <a:cs typeface="Baskerville"/>
              </a:rPr>
              <a:t>h</a:t>
            </a:r>
            <a:r>
              <a:rPr lang="en-US" sz="2000" dirty="0" smtClean="0">
                <a:latin typeface="Baskerville"/>
                <a:cs typeface="Baskerville"/>
              </a:rPr>
              <a:t>aving knowledge of something; aware</a:t>
            </a:r>
          </a:p>
          <a:p>
            <a:pPr lvl="1">
              <a:buFont typeface="Arial"/>
              <a:buChar char="•"/>
            </a:pPr>
            <a:r>
              <a:rPr lang="en-US" sz="2000" dirty="0" smtClean="0">
                <a:latin typeface="Baskerville"/>
                <a:cs typeface="Baskerville"/>
              </a:rPr>
              <a:t>(</a:t>
            </a:r>
            <a:r>
              <a:rPr lang="en-US" sz="2000" b="1" dirty="0" smtClean="0">
                <a:latin typeface="Baskerville"/>
                <a:cs typeface="Baskerville"/>
              </a:rPr>
              <a:t>conscious of</a:t>
            </a:r>
            <a:r>
              <a:rPr lang="en-US" sz="2000" dirty="0" smtClean="0">
                <a:latin typeface="Baskerville"/>
                <a:cs typeface="Baskerville"/>
              </a:rPr>
              <a:t>) painfully aware of; sensitive to</a:t>
            </a:r>
          </a:p>
          <a:p>
            <a:pPr lvl="1">
              <a:buFont typeface="Arial"/>
              <a:buChar char="•"/>
            </a:pPr>
            <a:r>
              <a:rPr lang="en-US" sz="2000" dirty="0">
                <a:latin typeface="Baskerville"/>
                <a:cs typeface="Baskerville"/>
              </a:rPr>
              <a:t>c</a:t>
            </a:r>
            <a:r>
              <a:rPr lang="en-US" sz="2000" dirty="0" smtClean="0">
                <a:latin typeface="Baskerville"/>
                <a:cs typeface="Baskerville"/>
              </a:rPr>
              <a:t>oncerned with or worried about a particular matter</a:t>
            </a:r>
          </a:p>
          <a:p>
            <a:pPr lvl="1">
              <a:buNone/>
            </a:pPr>
            <a:endParaRPr lang="en-US" sz="2000" dirty="0" smtClean="0">
              <a:latin typeface="Baskerville"/>
              <a:cs typeface="Baskerville"/>
            </a:endParaRPr>
          </a:p>
          <a:p>
            <a:pPr lvl="1">
              <a:buFont typeface="Arial"/>
              <a:buChar char="•"/>
            </a:pPr>
            <a:endParaRPr lang="en-US" sz="2000" dirty="0">
              <a:latin typeface="Baskerville"/>
              <a:cs typeface="Baskerville"/>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4834"/>
            <a:ext cx="8229600" cy="5611330"/>
          </a:xfrm>
        </p:spPr>
        <p:txBody>
          <a:bodyPr>
            <a:normAutofit fontScale="92500"/>
          </a:bodyPr>
          <a:lstStyle/>
          <a:p>
            <a:pPr>
              <a:buNone/>
            </a:pPr>
            <a:r>
              <a:rPr lang="en-US" dirty="0" smtClean="0"/>
              <a:t>	"They've got their little categories, like 'conscious’ and '</a:t>
            </a:r>
            <a:r>
              <a:rPr lang="en-US" dirty="0" err="1" smtClean="0"/>
              <a:t>gangsta</a:t>
            </a:r>
            <a:r>
              <a:rPr lang="en-US" dirty="0" smtClean="0"/>
              <a:t>'. It used to be a thing where hip-hop was </a:t>
            </a:r>
            <a:r>
              <a:rPr lang="en-US" b="1" dirty="0" smtClean="0"/>
              <a:t>all together.  </a:t>
            </a:r>
            <a:r>
              <a:rPr lang="en-US" dirty="0" smtClean="0"/>
              <a:t>Fresh Prince would be on tour with N.W.A… It used to be one type of </a:t>
            </a:r>
            <a:r>
              <a:rPr lang="en-US" dirty="0" err="1" smtClean="0"/>
              <a:t>nigga</a:t>
            </a:r>
            <a:r>
              <a:rPr lang="en-US" dirty="0" smtClean="0"/>
              <a:t>; now it’s two.  </a:t>
            </a:r>
            <a:r>
              <a:rPr lang="en-US" b="1" u="sng" dirty="0" smtClean="0"/>
              <a:t>There is so much more dimension to who we are… </a:t>
            </a:r>
            <a:r>
              <a:rPr lang="en-US" dirty="0" smtClean="0"/>
              <a:t>The real joy is when you can kick it with everyone.  </a:t>
            </a:r>
            <a:r>
              <a:rPr lang="en-US" b="1" dirty="0" smtClean="0"/>
              <a:t>That’s what hip-hop is all about… </a:t>
            </a:r>
            <a:r>
              <a:rPr lang="en-US" dirty="0" smtClean="0"/>
              <a:t>they keep trying to slip the ‘conscious rapper’ thing on me… And they try to get me because I’m </a:t>
            </a:r>
            <a:r>
              <a:rPr lang="en-US" b="1" i="1" u="sng" dirty="0" smtClean="0"/>
              <a:t>supposed</a:t>
            </a:r>
            <a:r>
              <a:rPr lang="en-US" dirty="0" smtClean="0"/>
              <a:t> to be more articulate, I’m supposed to </a:t>
            </a:r>
            <a:r>
              <a:rPr lang="en-US" b="1" i="1" dirty="0" smtClean="0"/>
              <a:t>not be like the other Negroes… </a:t>
            </a:r>
            <a:r>
              <a:rPr lang="en-US" dirty="0" smtClean="0"/>
              <a:t>I’m not going out like that, man.”</a:t>
            </a:r>
            <a:endParaRPr lang="en-US" dirty="0"/>
          </a:p>
        </p:txBody>
      </p:sp>
      <p:sp>
        <p:nvSpPr>
          <p:cNvPr id="4" name="TextBox 3"/>
          <p:cNvSpPr txBox="1"/>
          <p:nvPr/>
        </p:nvSpPr>
        <p:spPr>
          <a:xfrm>
            <a:off x="5552609" y="5641416"/>
            <a:ext cx="3134191" cy="969496"/>
          </a:xfrm>
          <a:prstGeom prst="rect">
            <a:avLst/>
          </a:prstGeom>
          <a:noFill/>
        </p:spPr>
        <p:txBody>
          <a:bodyPr wrap="none" rtlCol="0">
            <a:spAutoFit/>
          </a:bodyPr>
          <a:lstStyle/>
          <a:p>
            <a:r>
              <a:rPr lang="en-US" sz="5700" b="1" dirty="0" smtClean="0"/>
              <a:t>- </a:t>
            </a:r>
            <a:r>
              <a:rPr lang="en-US" sz="5700" b="1" dirty="0" err="1" smtClean="0"/>
              <a:t>Mos</a:t>
            </a:r>
            <a:r>
              <a:rPr lang="en-US" sz="5700" b="1" dirty="0" smtClean="0"/>
              <a:t> Def</a:t>
            </a:r>
            <a:endParaRPr lang="en-US" sz="57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986011" y="1419219"/>
            <a:ext cx="6820354" cy="3277820"/>
          </a:xfrm>
          <a:prstGeom prst="rect">
            <a:avLst/>
          </a:prstGeom>
          <a:noFill/>
        </p:spPr>
        <p:txBody>
          <a:bodyPr wrap="square" rtlCol="0">
            <a:spAutoFit/>
          </a:bodyPr>
          <a:lstStyle/>
          <a:p>
            <a:pPr algn="ctr"/>
            <a:r>
              <a:rPr lang="en-US" sz="3200" dirty="0" smtClean="0"/>
              <a:t>	So, if </a:t>
            </a:r>
            <a:r>
              <a:rPr lang="en-US" sz="3400" dirty="0" smtClean="0"/>
              <a:t>“the real joy is when you can kick it with everyone,” </a:t>
            </a:r>
            <a:r>
              <a:rPr lang="en-US" sz="3200" dirty="0" smtClean="0"/>
              <a:t>does being a conscious hip-hop artist mean having </a:t>
            </a:r>
            <a:r>
              <a:rPr lang="en-US" sz="3600" b="1" u="sng" dirty="0" smtClean="0"/>
              <a:t>knowledge</a:t>
            </a:r>
            <a:r>
              <a:rPr lang="en-US" sz="3200" dirty="0" smtClean="0"/>
              <a:t> of other cultures’ hip-hop scenes?  </a:t>
            </a:r>
            <a:r>
              <a:rPr lang="en-US" sz="3600" b="1" u="sng" dirty="0" smtClean="0"/>
              <a:t>Sampling?</a:t>
            </a:r>
            <a:r>
              <a:rPr lang="en-US" sz="3600" dirty="0" smtClean="0"/>
              <a:t> </a:t>
            </a:r>
            <a:r>
              <a:rPr lang="en-US" sz="3600" b="1" u="sng" dirty="0" smtClean="0"/>
              <a:t>Collaboration?</a:t>
            </a:r>
          </a:p>
          <a:p>
            <a:pPr algn="ctr"/>
            <a:endParaRPr lang="en-US" sz="32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677</TotalTime>
  <Words>657</Words>
  <Application>Microsoft Macintosh PowerPoint</Application>
  <PresentationFormat>On-screen Show (4:3)</PresentationFormat>
  <Paragraphs>17</Paragraphs>
  <Slides>4</Slides>
  <Notes>2</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Office Theme</vt:lpstr>
      <vt:lpstr>Why does “conscious” hip-hop matter?</vt:lpstr>
      <vt:lpstr>Slide 2</vt:lpstr>
      <vt:lpstr>Slide 3</vt:lpstr>
      <vt:lpstr>Slide 4</vt:lpstr>
    </vt:vector>
  </TitlesOfParts>
  <Company>Amherst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“conscious” hip-hop?</dc:title>
  <dc:creator>Shyloe Jones</dc:creator>
  <cp:lastModifiedBy>Shyloe Jones</cp:lastModifiedBy>
  <cp:revision>5</cp:revision>
  <dcterms:created xsi:type="dcterms:W3CDTF">2010-12-15T16:01:30Z</dcterms:created>
  <dcterms:modified xsi:type="dcterms:W3CDTF">2010-12-15T18:12:43Z</dcterms:modified>
</cp:coreProperties>
</file>