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1" r:id="rId2"/>
    <p:sldId id="258" r:id="rId3"/>
    <p:sldId id="271" r:id="rId4"/>
    <p:sldId id="308" r:id="rId5"/>
    <p:sldId id="309" r:id="rId6"/>
    <p:sldId id="276" r:id="rId7"/>
    <p:sldId id="310" r:id="rId8"/>
    <p:sldId id="272" r:id="rId9"/>
    <p:sldId id="273" r:id="rId10"/>
    <p:sldId id="259" r:id="rId11"/>
    <p:sldId id="312" r:id="rId12"/>
    <p:sldId id="279" r:id="rId13"/>
    <p:sldId id="281" r:id="rId14"/>
    <p:sldId id="261" r:id="rId15"/>
    <p:sldId id="282" r:id="rId16"/>
    <p:sldId id="283" r:id="rId17"/>
    <p:sldId id="284" r:id="rId18"/>
    <p:sldId id="263" r:id="rId19"/>
    <p:sldId id="285" r:id="rId20"/>
    <p:sldId id="286" r:id="rId21"/>
    <p:sldId id="302" r:id="rId22"/>
    <p:sldId id="287" r:id="rId23"/>
    <p:sldId id="301" r:id="rId24"/>
    <p:sldId id="304" r:id="rId25"/>
    <p:sldId id="306" r:id="rId26"/>
    <p:sldId id="313" r:id="rId27"/>
    <p:sldId id="305" r:id="rId28"/>
    <p:sldId id="288" r:id="rId29"/>
    <p:sldId id="289" r:id="rId30"/>
    <p:sldId id="290" r:id="rId31"/>
    <p:sldId id="291" r:id="rId32"/>
    <p:sldId id="292" r:id="rId33"/>
    <p:sldId id="314" r:id="rId34"/>
    <p:sldId id="298" r:id="rId35"/>
    <p:sldId id="267" r:id="rId36"/>
    <p:sldId id="315" r:id="rId37"/>
    <p:sldId id="269" r:id="rId38"/>
    <p:sldId id="268" r:id="rId39"/>
    <p:sldId id="294" r:id="rId40"/>
    <p:sldId id="293" r:id="rId41"/>
    <p:sldId id="295" r:id="rId42"/>
    <p:sldId id="296" r:id="rId43"/>
    <p:sldId id="307" r:id="rId44"/>
    <p:sldId id="30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123" autoAdjust="0"/>
  </p:normalViewPr>
  <p:slideViewPr>
    <p:cSldViewPr>
      <p:cViewPr varScale="1">
        <p:scale>
          <a:sx n="43" d="100"/>
          <a:sy n="4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94623D-1139-4EBB-B3FD-D3C20CD978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Chase, Idle Hours, ACM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Peto</a:t>
            </a:r>
            <a:r>
              <a:rPr lang="en-US" dirty="0" smtClean="0"/>
              <a:t>, Market Basket, Hat and Umbrella, 1890</a:t>
            </a:r>
            <a:r>
              <a:rPr lang="en-US" baseline="0" dirty="0" smtClean="0"/>
              <a:t> (Layton Art Gallery) and</a:t>
            </a:r>
          </a:p>
          <a:p>
            <a:r>
              <a:rPr lang="en-US" baseline="0" dirty="0" smtClean="0"/>
              <a:t>Harnett, Old Models, 1892 (Museum of Fine Arts, Boston)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D7843-A7DA-435E-81FF-D6DFBD81D6A5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Peto</a:t>
            </a:r>
            <a:r>
              <a:rPr lang="en-US" dirty="0" smtClean="0"/>
              <a:t>,</a:t>
            </a:r>
            <a:r>
              <a:rPr lang="en-US" baseline="0" dirty="0" smtClean="0"/>
              <a:t> Old Souvenirs, 1881-1900  (Metropolitan Museum)</a:t>
            </a:r>
            <a:r>
              <a:rPr lang="en-US" dirty="0"/>
              <a:t>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Peto</a:t>
            </a:r>
            <a:r>
              <a:rPr lang="en-US" dirty="0" smtClean="0"/>
              <a:t>,</a:t>
            </a:r>
            <a:r>
              <a:rPr lang="en-US" baseline="0" dirty="0" smtClean="0"/>
              <a:t> Old Souvenirs (Met) and</a:t>
            </a:r>
          </a:p>
          <a:p>
            <a:r>
              <a:rPr lang="en-US" baseline="0" dirty="0" err="1" smtClean="0"/>
              <a:t>Peto</a:t>
            </a:r>
            <a:r>
              <a:rPr lang="en-US" baseline="0" dirty="0" smtClean="0"/>
              <a:t>, Card Rack with Jack of Hearts, ca. 1900 (Cleveland Museum of 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Peto</a:t>
            </a:r>
            <a:r>
              <a:rPr lang="en-US" dirty="0" smtClean="0"/>
              <a:t>, Old Time Letter Rack, 1894 (Museum of Fine Arts, Boston) and </a:t>
            </a:r>
          </a:p>
          <a:p>
            <a:r>
              <a:rPr lang="en-US" dirty="0" err="1" smtClean="0"/>
              <a:t>Peto</a:t>
            </a:r>
            <a:r>
              <a:rPr lang="en-US" dirty="0" smtClean="0"/>
              <a:t>, Old Time Letter Rack, 1894 (Museum of Modern Art, New York)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Peto</a:t>
            </a:r>
            <a:r>
              <a:rPr lang="en-US" dirty="0" smtClean="0"/>
              <a:t>, The</a:t>
            </a:r>
            <a:r>
              <a:rPr lang="en-US" baseline="0" dirty="0" smtClean="0"/>
              <a:t> Cup We All Race 4, ca. 1900 (Fine Arts Museums of San Francisco)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Harnett, For Sunday’s Dinner, 1888 (Art Institute</a:t>
            </a:r>
            <a:r>
              <a:rPr lang="en-US" baseline="0" dirty="0" smtClean="0"/>
              <a:t> of Chicago)</a:t>
            </a:r>
            <a:endParaRPr lang="en-US" dirty="0" smtClean="0"/>
          </a:p>
          <a:p>
            <a:r>
              <a:rPr lang="en-US" dirty="0" err="1" smtClean="0"/>
              <a:t>Peto</a:t>
            </a:r>
            <a:r>
              <a:rPr lang="en-US" dirty="0" smtClean="0"/>
              <a:t>, For a Sunday Dinner, 1893 (Private Collection)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C0DD1-579C-4C59-8C15-9363D8EDC9EF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Detroit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Ball, Freeman’s Memorial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Met’s</a:t>
            </a:r>
            <a:r>
              <a:rPr lang="en-US" dirty="0" smtClean="0"/>
              <a:t> Freedman)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632EF-55A2-4FCE-A432-AE22D079EBC4}" type="slidenum">
              <a:rPr lang="en-US"/>
              <a:pPr/>
              <a:t>35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Old Indian Arrowmaker and his Daughter	1867	 </a:t>
            </a:r>
          </a:p>
          <a:p>
            <a:r>
              <a:rPr lang="en-US"/>
              <a:t>Edmonia Lewis 	</a:t>
            </a:r>
          </a:p>
          <a:p>
            <a:r>
              <a:rPr lang="en-US"/>
              <a:t>Smithsonian American Art Museum	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1461D-2BD6-4E66-AD2D-4D5A630F49A6}" type="slidenum">
              <a:rPr lang="en-US"/>
              <a:pPr/>
              <a:t>37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Robert Gould Shaw Memorial 	1897</a:t>
            </a:r>
          </a:p>
          <a:p>
            <a:r>
              <a:rPr lang="en-US"/>
              <a:t>	Augustus Saint Gaudens		</a:t>
            </a:r>
          </a:p>
          <a:p>
            <a:r>
              <a:rPr lang="en-US"/>
              <a:t>Boston Common	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2FF28-294B-45C9-8DB1-37AAEB53CD9B}" type="slidenum">
              <a:rPr lang="en-US"/>
              <a:pPr/>
              <a:t>38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Chase, Idle Hours, ACM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Chase, Idle Hours, ACM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450DD-18AC-46CF-AFFA-65C7FE308A21}" type="slidenum">
              <a:rPr lang="en-US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Harnett,</a:t>
            </a:r>
            <a:r>
              <a:rPr lang="en-US" baseline="0" dirty="0" smtClean="0"/>
              <a:t> After the Hunt, 1885 (Fine Arts Museums of San Francisco)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Harnett,</a:t>
            </a:r>
            <a:r>
              <a:rPr lang="en-US" baseline="0" dirty="0" smtClean="0"/>
              <a:t> After the Hunt, 1885 (Fine Arts Museums of San Francisco) and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AEB82-F233-490E-B980-AA63E9F0CC3B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Harnett, Trophy </a:t>
            </a:r>
            <a:r>
              <a:rPr lang="en-US" dirty="0"/>
              <a:t>of the </a:t>
            </a:r>
            <a:r>
              <a:rPr lang="en-US" dirty="0" smtClean="0"/>
              <a:t>Hunt, 1885 (Carnegie </a:t>
            </a:r>
            <a:r>
              <a:rPr lang="en-US" dirty="0"/>
              <a:t>Museum, </a:t>
            </a:r>
            <a:r>
              <a:rPr lang="en-US" dirty="0" smtClean="0"/>
              <a:t>Pittsburgh)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Harnett, Attention,</a:t>
            </a:r>
            <a:r>
              <a:rPr lang="en-US" baseline="0" dirty="0" smtClean="0"/>
              <a:t> Company, 1878 (Amon Carter Museum)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623D-1139-4EBB-B3FD-D3C20CD978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39C3D-0B90-4D74-B94D-0F68EF0D9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343F-526D-4696-8886-ED5E5473A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6C8BC-95B2-47C8-8DFC-61AAE238A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33223-CD7B-4F20-ADDA-034C3C5FF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52A0-1CE4-4AD4-A154-2A3C6B0ED2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93488-6FF7-4A48-B418-485B3D714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D379C-1346-4954-AC20-271FB53EC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E079E-64BC-478D-B4D4-6323FAFD5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EF429-93AD-4D5F-9964-0BE100FE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8111C-CF3C-4659-89FB-41D826879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0205-EA10-4A7D-B9B9-66BD1B143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97EF15-382F-4DA9-8F2A-560859E913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se Idle Hours 1894 A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5294793" cy="3613502"/>
          </a:xfrm>
          <a:prstGeom prst="rect">
            <a:avLst/>
          </a:prstGeom>
        </p:spPr>
      </p:pic>
      <p:pic>
        <p:nvPicPr>
          <p:cNvPr id="3" name="Picture 2" descr="Harnett After the Hunt 1885 FAMSF Carnegie 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066800"/>
            <a:ext cx="325822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ssam Union Square in Spring 1896 SC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875484" cy="4267200"/>
          </a:xfrm>
          <a:prstGeom prst="rect">
            <a:avLst/>
          </a:prstGeom>
        </p:spPr>
      </p:pic>
      <p:pic>
        <p:nvPicPr>
          <p:cNvPr id="3" name="Picture 2" descr="Harnett After the Hunt 1885 FAMSF Carnegie 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143000"/>
            <a:ext cx="3361656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nett After the Hunt 1885 FAMSF Carnegie 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19200"/>
            <a:ext cx="3530278" cy="5201445"/>
          </a:xfrm>
          <a:prstGeom prst="rect">
            <a:avLst/>
          </a:prstGeom>
        </p:spPr>
      </p:pic>
      <p:pic>
        <p:nvPicPr>
          <p:cNvPr id="3" name="Picture 2" descr="Peale Raph Still Life Silver Bow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514600"/>
            <a:ext cx="3459072" cy="23606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nett After the Hunt 1885 FAMSF d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85800"/>
            <a:ext cx="3809723" cy="5799622"/>
          </a:xfrm>
          <a:prstGeom prst="rect">
            <a:avLst/>
          </a:prstGeom>
        </p:spPr>
      </p:pic>
      <p:pic>
        <p:nvPicPr>
          <p:cNvPr id="4" name="Picture 3" descr="Harnett After the Hunt 1885 FAMSF Carnegie 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685800"/>
            <a:ext cx="3470300" cy="511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William Michael Harnett Trophy of the H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325" y="381000"/>
            <a:ext cx="3290888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slow Homer Left and 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5087056" cy="2943225"/>
          </a:xfrm>
          <a:prstGeom prst="rect">
            <a:avLst/>
          </a:prstGeom>
        </p:spPr>
      </p:pic>
      <p:pic>
        <p:nvPicPr>
          <p:cNvPr id="3" name="Picture 4" descr="William Michael Harnett Trophy of the H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240041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nett Attention Company 1878 A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57200"/>
            <a:ext cx="4969371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nett Old Models 1892 MF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838200"/>
            <a:ext cx="2562225" cy="4876800"/>
          </a:xfrm>
          <a:prstGeom prst="rect">
            <a:avLst/>
          </a:prstGeom>
        </p:spPr>
      </p:pic>
      <p:pic>
        <p:nvPicPr>
          <p:cNvPr id="3" name="Picture 2" descr="Peto Market Basket Hat and Umbrella 1890 Layton 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133600"/>
            <a:ext cx="4457587" cy="29688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o Old Souvenirs 1881-1900 M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983" y="0"/>
            <a:ext cx="55520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o Card Rack with Jack of Hearts 1900 C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14400"/>
            <a:ext cx="3825478" cy="5181600"/>
          </a:xfrm>
          <a:prstGeom prst="rect">
            <a:avLst/>
          </a:prstGeom>
        </p:spPr>
      </p:pic>
      <p:pic>
        <p:nvPicPr>
          <p:cNvPr id="3" name="Picture 2" descr="Peto Old Souvenirs 1881-1900 M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43000"/>
            <a:ext cx="3897287" cy="481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se, Dora Wheeler Arts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268" y="0"/>
            <a:ext cx="72174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o Old Time Letter Rack 1894 M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3521273" cy="4267200"/>
          </a:xfrm>
          <a:prstGeom prst="rect">
            <a:avLst/>
          </a:prstGeom>
        </p:spPr>
      </p:pic>
      <p:pic>
        <p:nvPicPr>
          <p:cNvPr id="3" name="Picture 4" descr="John Frederick Peto Old Time Letter R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719892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o Cup We All Race 4 c1900 FAMSF-fr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-390490"/>
            <a:ext cx="4946828" cy="72484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nett For Sunday's Dinner 1888 A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3403774" cy="6019800"/>
          </a:xfrm>
          <a:prstGeom prst="rect">
            <a:avLst/>
          </a:prstGeom>
        </p:spPr>
      </p:pic>
      <p:pic>
        <p:nvPicPr>
          <p:cNvPr id="3" name="Picture 2" descr="Peto For a Sunday Dinner 1893 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533400"/>
            <a:ext cx="435612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d JQA Freedman 1863 A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4472317" cy="6553200"/>
          </a:xfrm>
          <a:prstGeom prst="rect">
            <a:avLst/>
          </a:prstGeom>
        </p:spPr>
      </p:pic>
      <p:pic>
        <p:nvPicPr>
          <p:cNvPr id="3" name="Picture 2" descr="Ward JQA Freedman ACM r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70391"/>
            <a:ext cx="4495800" cy="6587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ONFILE_DB_10310488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219200"/>
            <a:ext cx="308654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RTONFILE_DB_10310488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308654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d JQA Freedman 1863 A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4472317" cy="6553200"/>
          </a:xfrm>
          <a:prstGeom prst="rect">
            <a:avLst/>
          </a:prstGeom>
        </p:spPr>
      </p:pic>
      <p:pic>
        <p:nvPicPr>
          <p:cNvPr id="3" name="Picture 2" descr="Ward JQA Freedman 1863 ACM 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57200"/>
            <a:ext cx="2426056" cy="3554852"/>
          </a:xfrm>
          <a:prstGeom prst="rect">
            <a:avLst/>
          </a:prstGeom>
        </p:spPr>
      </p:pic>
      <p:pic>
        <p:nvPicPr>
          <p:cNvPr id="4" name="Picture 3" descr="Ward JQA Freedman 1863 ACM manac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1385" y="3276600"/>
            <a:ext cx="2082615" cy="30516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d JQA Freedman 1863 A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6488" y="0"/>
            <a:ext cx="53310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d JQA Freedman 1863 M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772" y="0"/>
            <a:ext cx="5498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05200"/>
            <a:ext cx="3058878" cy="2850033"/>
          </a:xfrm>
          <a:prstGeom prst="rect">
            <a:avLst/>
          </a:prstGeom>
        </p:spPr>
      </p:pic>
      <p:pic>
        <p:nvPicPr>
          <p:cNvPr id="3" name="Picture 2" descr="ThomasEakins Amelia Van Bu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609600"/>
            <a:ext cx="2824758" cy="3962400"/>
          </a:xfrm>
          <a:prstGeom prst="rect">
            <a:avLst/>
          </a:prstGeom>
        </p:spPr>
      </p:pic>
      <p:pic>
        <p:nvPicPr>
          <p:cNvPr id="5" name="Picture 4" descr="Chase, Dora Wheeler Arts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85800"/>
            <a:ext cx="28869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d JQA Freedman 1863 Detro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433" y="0"/>
            <a:ext cx="50631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 Thomas Freeman's Memorial to A Lincoln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67076" cy="6858000"/>
          </a:xfrm>
          <a:prstGeom prst="rect">
            <a:avLst/>
          </a:prstGeom>
        </p:spPr>
      </p:pic>
      <p:pic>
        <p:nvPicPr>
          <p:cNvPr id="3" name="Picture 2" descr="Ball Thomas Freeman's Memorial to A Lincol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7" y="0"/>
            <a:ext cx="45005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 Thomas Freeman's memorial to A Lincoln 1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4429125" cy="4876800"/>
          </a:xfrm>
          <a:prstGeom prst="rect">
            <a:avLst/>
          </a:prstGeom>
        </p:spPr>
      </p:pic>
      <p:pic>
        <p:nvPicPr>
          <p:cNvPr id="3" name="Picture 2" descr="Ward JQA Freedman 1863 M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371600"/>
            <a:ext cx="3726731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wis Edmonia Forever Free 1867 Howard 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33400"/>
            <a:ext cx="3789164" cy="5791200"/>
          </a:xfrm>
          <a:prstGeom prst="rect">
            <a:avLst/>
          </a:prstGeom>
        </p:spPr>
      </p:pic>
      <p:pic>
        <p:nvPicPr>
          <p:cNvPr id="3" name="Picture 2" descr="Lewis Edmonia Forever Free 1867 Howard U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"/>
            <a:ext cx="403845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EdmoniaLewis Arrowmaker and his daugh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2672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ugustus Saint Gaudens Shaw Memo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5990"/>
            <a:ext cx="8839200" cy="5886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int Gaudens Shaw Memorial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87769" cy="3085504"/>
          </a:xfrm>
          <a:prstGeom prst="rect">
            <a:avLst/>
          </a:prstGeom>
        </p:spPr>
      </p:pic>
      <p:pic>
        <p:nvPicPr>
          <p:cNvPr id="5" name="Picture 4" descr="Saint Gaudens Shaw Memorial-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572" y="3200400"/>
            <a:ext cx="4922428" cy="32111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nt Gaudens Shaw Memorial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648" y="0"/>
            <a:ext cx="68647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e, Ellen Day, Self Portrait 1885 MF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nt Gaudens Shaw Memoria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398"/>
            <a:ext cx="9144000" cy="619720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nt Gaudents Shaw Memorial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3223513" cy="2656880"/>
          </a:xfrm>
          <a:prstGeom prst="rect">
            <a:avLst/>
          </a:prstGeom>
        </p:spPr>
      </p:pic>
      <p:pic>
        <p:nvPicPr>
          <p:cNvPr id="3" name="Picture 2" descr="Saint Gaudens Shaw Memorial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143000"/>
            <a:ext cx="3619500" cy="4826000"/>
          </a:xfrm>
          <a:prstGeom prst="rect">
            <a:avLst/>
          </a:prstGeom>
        </p:spPr>
      </p:pic>
      <p:pic>
        <p:nvPicPr>
          <p:cNvPr id="4" name="Picture 3" descr="Saint Gaudens Shaw Memorial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895600"/>
            <a:ext cx="265062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nt Gaudens Adams Memorial 1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389" y="0"/>
            <a:ext cx="5605611" cy="6858000"/>
          </a:xfrm>
          <a:prstGeom prst="rect">
            <a:avLst/>
          </a:prstGeom>
        </p:spPr>
      </p:pic>
      <p:pic>
        <p:nvPicPr>
          <p:cNvPr id="3" name="Picture 2" descr="Saint Gaudens Shaw Memorial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265062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se Open Air Breakfast c1888 Tole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5"/>
            <a:ext cx="91440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e, Ellen Day, Self Portrait 1885 MF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738083" cy="2792611"/>
          </a:xfrm>
          <a:prstGeom prst="rect">
            <a:avLst/>
          </a:prstGeom>
        </p:spPr>
      </p:pic>
      <p:pic>
        <p:nvPicPr>
          <p:cNvPr id="3" name="Picture 2" descr="Chase, Dora Wheeler Arts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384931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se Idle Hours 1894 A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02695" cy="6280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se Idle Hours 1894 A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905000"/>
            <a:ext cx="4572000" cy="3120223"/>
          </a:xfrm>
          <a:prstGeom prst="rect">
            <a:avLst/>
          </a:prstGeom>
        </p:spPr>
      </p:pic>
      <p:pic>
        <p:nvPicPr>
          <p:cNvPr id="3" name="Picture 2" descr="ThomasCole The Oxb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09800"/>
            <a:ext cx="3853213" cy="2607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ssam Rainy Day Boston 1885 Tole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8504"/>
            <a:ext cx="9144000" cy="5080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ssam Winter in Union Square 1890s M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114800" cy="4279392"/>
          </a:xfrm>
          <a:prstGeom prst="rect">
            <a:avLst/>
          </a:prstGeom>
        </p:spPr>
      </p:pic>
      <p:pic>
        <p:nvPicPr>
          <p:cNvPr id="5" name="Picture 4" descr="Hassam Union Square in Spring 1896 SC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838200"/>
            <a:ext cx="4429125" cy="487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264</Words>
  <Application>Microsoft Office PowerPoint</Application>
  <PresentationFormat>On-screen Show (4:3)</PresentationFormat>
  <Paragraphs>60</Paragraphs>
  <Slides>44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Valera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Valera</dc:creator>
  <cp:lastModifiedBy> </cp:lastModifiedBy>
  <cp:revision>55</cp:revision>
  <dcterms:created xsi:type="dcterms:W3CDTF">2008-12-20T05:47:14Z</dcterms:created>
  <dcterms:modified xsi:type="dcterms:W3CDTF">2010-03-25T13:21:55Z</dcterms:modified>
</cp:coreProperties>
</file>