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65" r:id="rId2"/>
    <p:sldId id="308" r:id="rId3"/>
    <p:sldId id="286" r:id="rId4"/>
    <p:sldId id="290" r:id="rId5"/>
    <p:sldId id="310" r:id="rId6"/>
    <p:sldId id="311" r:id="rId7"/>
    <p:sldId id="312" r:id="rId8"/>
    <p:sldId id="313" r:id="rId9"/>
    <p:sldId id="314" r:id="rId10"/>
    <p:sldId id="315" r:id="rId11"/>
    <p:sldId id="309" r:id="rId12"/>
    <p:sldId id="301" r:id="rId13"/>
    <p:sldId id="303" r:id="rId14"/>
    <p:sldId id="291" r:id="rId15"/>
    <p:sldId id="289" r:id="rId16"/>
    <p:sldId id="299" r:id="rId17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>
    <p:present/>
    <p:sldAll/>
    <p:penClr>
      <a:schemeClr val="tx1"/>
    </p:penClr>
  </p:showPr>
  <p:clrMru>
    <a:srgbClr val="000000"/>
    <a:srgbClr val="336699"/>
    <a:srgbClr val="FF0000"/>
    <a:srgbClr val="0000FF"/>
    <a:srgbClr val="0000CC"/>
    <a:srgbClr val="FF6600"/>
    <a:srgbClr val="003399"/>
    <a:srgbClr val="00808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0354058-83AA-4012-AB4C-A77A8B7F0CBC}" type="datetime1">
              <a:rPr lang="en-US"/>
              <a:pPr/>
              <a:t>11/9/10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EBF1AF2-9F40-444C-A787-4ACF845BA9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9AA3E0-325C-437F-B221-4D90077EB0B0}" type="datetime1">
              <a:rPr lang="en-US"/>
              <a:pPr/>
              <a:t>11/9/10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639BC37-7807-47D9-BAB5-46C31BD674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87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7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87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87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87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467E7E-F7E0-447F-828B-F51200802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DFBB-28C0-4C27-A455-88B57A9B1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D86BE-8333-412E-AEAF-7C864CE37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B51DBD-A063-4EFF-8C02-C5D1A713A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DA9841-7A88-4278-B6B1-4D744C32E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4F57-8F24-45C7-A981-DA354681E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74124-B86D-4278-B893-EB298E5ED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35A35-DF5E-424F-A9FB-A47107ECA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4707-8DB1-4A1D-95FA-54EA23B66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B84B5-AC60-459F-86FC-6F1CA6071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E83AF-589A-44A5-B448-7C62BE3AE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D1925-4C7D-446B-9FBC-B0325A59D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57A1-AED2-4D00-9EDD-E68436318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76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0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77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77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C7BFC1-4F96-4A89-B22E-A774FED973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77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noFill/>
          <a:ln/>
        </p:spPr>
        <p:txBody>
          <a:bodyPr lIns="92075" tIns="46038" rIns="92075" bIns="46038" anchorCtr="0"/>
          <a:lstStyle/>
          <a:p>
            <a:r>
              <a:rPr lang="en-US" sz="4000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itchFamily="66" charset="0"/>
              </a:rPr>
              <a:t>Biochem 03	</a:t>
            </a:r>
            <a:r>
              <a:rPr lang="en-US" sz="40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Comic Sans MS" pitchFamily="66" charset="0"/>
              </a:rPr>
              <a:t> Cell Communication</a:t>
            </a:r>
            <a:br>
              <a:rPr lang="en-US" sz="40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Comic Sans MS" pitchFamily="66" charset="0"/>
              </a:rPr>
            </a:b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Comic Sans MS" pitchFamily="66" charset="0"/>
              </a:rPr>
              <a:t>November 10, 2010</a:t>
            </a:r>
            <a:endParaRPr lang="en-US" sz="4000" b="0" dirty="0">
              <a:solidFill>
                <a:schemeClr val="bg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76400"/>
            <a:ext cx="4724400" cy="4800600"/>
          </a:xfrm>
          <a:noFill/>
          <a:ln/>
        </p:spPr>
        <p:txBody>
          <a:bodyPr lIns="92075" tIns="46038" rIns="92075" bIns="46038"/>
          <a:lstStyle/>
          <a:p>
            <a:pPr algn="l">
              <a:buClrTx/>
            </a:pP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</a:rPr>
              <a:t>Function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</a:rPr>
              <a:t>: Signal Transduction </a:t>
            </a:r>
            <a:endParaRPr lang="en-US" sz="2400" b="1" dirty="0" smtClean="0"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algn="l">
              <a:buClrTx/>
            </a:pPr>
            <a:endParaRPr lang="en-US" sz="2400" b="1" dirty="0" smtClean="0"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algn="l">
              <a:buClrTx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Fast Acting Signal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NOS (small molecule)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Comic Sans MS" pitchFamily="66" charset="0"/>
              </a:rPr>
              <a:t>Cortisol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algn="l">
              <a:buClrTx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</a:rPr>
              <a:t> Slower Acting Signals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</a:rPr>
              <a:t>Peptide Hormones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A7A90"/>
                </a:solidFill>
                <a:effectLst/>
                <a:latin typeface="Comic Sans MS" pitchFamily="66" charset="0"/>
              </a:rPr>
              <a:t>Steroid Hormones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A7A90"/>
                </a:solidFill>
                <a:effectLst/>
                <a:latin typeface="Comic Sans MS" pitchFamily="66" charset="0"/>
              </a:rPr>
              <a:t>Second Messengers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A7A90"/>
                </a:solidFill>
                <a:effectLst/>
                <a:latin typeface="Comic Sans MS" pitchFamily="66" charset="0"/>
              </a:rPr>
              <a:t>IP3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A7A90"/>
                </a:solidFill>
                <a:effectLst/>
                <a:latin typeface="Comic Sans MS" pitchFamily="66" charset="0"/>
              </a:rPr>
              <a:t>Ca(II)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A7A90"/>
                </a:solidFill>
                <a:effectLst/>
                <a:latin typeface="Comic Sans MS" pitchFamily="66" charset="0"/>
              </a:rPr>
              <a:t>Calmodulin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</a:endParaRPr>
          </a:p>
          <a:p>
            <a:pPr algn="l">
              <a:buClrTx/>
              <a:buFont typeface="Arial" pitchFamily="34" charset="0"/>
              <a:buChar char="•"/>
            </a:pPr>
            <a:endParaRPr lang="en-US" sz="3200" b="1" dirty="0">
              <a:solidFill>
                <a:srgbClr val="C0C0C0"/>
              </a:solidFill>
            </a:endParaRPr>
          </a:p>
        </p:txBody>
      </p:sp>
      <p:pic>
        <p:nvPicPr>
          <p:cNvPr id="185345" name="Picture 1" descr="D:\Art of ECB3\JPEGs\Chapter 16\figure_16_03.jpg"/>
          <p:cNvPicPr>
            <a:picLocks noChangeAspect="1" noChangeArrowheads="1"/>
          </p:cNvPicPr>
          <p:nvPr/>
        </p:nvPicPr>
        <p:blipFill>
          <a:blip r:embed="rId2"/>
          <a:srcRect r="49349" b="46719"/>
          <a:stretch>
            <a:fillRect/>
          </a:stretch>
        </p:blipFill>
        <p:spPr bwMode="auto">
          <a:xfrm>
            <a:off x="5334000" y="1752600"/>
            <a:ext cx="3646487" cy="332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glucagon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sti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93" y="1600200"/>
            <a:ext cx="4937807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6764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“Glucose is gone signal”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Glucagon stimulates the breakdown of storage polysaccharide known as glycogen in liver and muscles.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Peptide </a:t>
            </a: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Hormones---</a:t>
            </a:r>
            <a: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Vasopressin</a:t>
            </a:r>
            <a:b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</a:br>
            <a:endParaRPr lang="en-US" sz="4000" b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8382000" cy="5562600"/>
          </a:xfrm>
        </p:spPr>
        <p:txBody>
          <a:bodyPr/>
          <a:lstStyle/>
          <a:p>
            <a:r>
              <a:rPr lang="en-US" dirty="0" smtClean="0">
                <a:effectLst/>
              </a:rPr>
              <a:t>Vasopressin is also known as </a:t>
            </a:r>
            <a:r>
              <a:rPr lang="en-US" dirty="0" err="1" smtClean="0">
                <a:effectLst/>
              </a:rPr>
              <a:t>arginine</a:t>
            </a:r>
            <a:r>
              <a:rPr lang="en-US" dirty="0" smtClean="0">
                <a:effectLst/>
              </a:rPr>
              <a:t> vasopressin (AVP), and </a:t>
            </a:r>
            <a:r>
              <a:rPr lang="en-US" dirty="0" err="1" smtClean="0">
                <a:effectLst/>
              </a:rPr>
              <a:t>antidiuretic</a:t>
            </a:r>
            <a:r>
              <a:rPr lang="en-US" dirty="0" smtClean="0">
                <a:effectLst/>
              </a:rPr>
              <a:t> hormone (ADH) </a:t>
            </a:r>
          </a:p>
          <a:p>
            <a:r>
              <a:rPr lang="en-US" dirty="0" smtClean="0">
                <a:effectLst/>
              </a:rPr>
              <a:t>Vasopressin is a peptide hormone that contains just nine amino </a:t>
            </a:r>
            <a:r>
              <a:rPr lang="en-US" dirty="0" smtClean="0">
                <a:effectLst/>
              </a:rPr>
              <a:t>acids</a:t>
            </a:r>
          </a:p>
          <a:p>
            <a:pPr lvl="1" algn="ctr">
              <a:buNone/>
            </a:pPr>
            <a:r>
              <a:rPr lang="en-US" sz="2400" dirty="0" err="1" smtClean="0">
                <a:solidFill>
                  <a:srgbClr val="00B050"/>
                </a:solidFill>
                <a:effectLst/>
              </a:rPr>
              <a:t>Cys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-Tyr-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Phe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Gln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Asn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Cys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-Pro-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Arg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Gly</a:t>
            </a:r>
            <a:endParaRPr lang="en-US" sz="2400" dirty="0" smtClean="0">
              <a:solidFill>
                <a:srgbClr val="00B050"/>
              </a:solidFill>
              <a:effectLst/>
            </a:endParaRPr>
          </a:p>
          <a:p>
            <a:r>
              <a:rPr lang="en-US" dirty="0" smtClean="0">
                <a:effectLst/>
              </a:rPr>
              <a:t>The precursor protein molecule is 164 amino acids and is made in the hypothalamus</a:t>
            </a:r>
          </a:p>
          <a:p>
            <a:r>
              <a:rPr lang="en-US" dirty="0" smtClean="0">
                <a:effectLst/>
              </a:rPr>
              <a:t>The processes vasopressin is stored in vesicles at the posterior pituitary</a:t>
            </a:r>
          </a:p>
          <a:p>
            <a:pPr>
              <a:buNone/>
            </a:pPr>
            <a:r>
              <a:rPr lang="en-US" dirty="0" smtClean="0">
                <a:effectLst/>
              </a:rPr>
              <a:t> While most of the vasopressin in the posterior pituitary will be released into the blood stream; some of it is also released directly into the brain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Peptide </a:t>
            </a: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Hormones---</a:t>
            </a:r>
            <a: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Vasopressin </a:t>
            </a:r>
            <a:r>
              <a:rPr lang="en-US" sz="3600" dirty="0" smtClean="0">
                <a:effectLst/>
              </a:rPr>
              <a:t>Function</a:t>
            </a:r>
            <a:br>
              <a:rPr lang="en-US" sz="3600" dirty="0" smtClean="0">
                <a:effectLst/>
              </a:rPr>
            </a:br>
            <a: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/>
            </a:r>
            <a:b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</a:br>
            <a:endParaRPr lang="en-US" sz="4000" b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r>
              <a:rPr lang="en-US" dirty="0" smtClean="0">
                <a:effectLst/>
              </a:rPr>
              <a:t>Primary role of vasopressin is to regulate the body's retention of water; it is released when the body is dehydrated and causes the kidneys to conserve water, thus concentrating the urine and reducing urine volume</a:t>
            </a:r>
          </a:p>
          <a:p>
            <a:r>
              <a:rPr lang="en-US" dirty="0" smtClean="0">
                <a:effectLst/>
              </a:rPr>
              <a:t> In high concentrations, it also raises blood pressure by inducing moderate vasoconstriction</a:t>
            </a:r>
          </a:p>
          <a:p>
            <a:r>
              <a:rPr lang="en-US" dirty="0" smtClean="0">
                <a:effectLst/>
              </a:rPr>
              <a:t>The main stimulus for secretion of vasopressin is increased </a:t>
            </a:r>
            <a:r>
              <a:rPr lang="en-US" dirty="0" err="1" smtClean="0">
                <a:effectLst/>
              </a:rPr>
              <a:t>osmolality</a:t>
            </a:r>
            <a:r>
              <a:rPr lang="en-US" dirty="0" smtClean="0">
                <a:effectLst/>
              </a:rPr>
              <a:t> (?) of blood plasma. Reduced volume of extracellular fluid also has this effect, but is a less sensitive </a:t>
            </a:r>
            <a:r>
              <a:rPr lang="en-US" dirty="0" smtClean="0">
                <a:effectLst/>
              </a:rPr>
              <a:t>mechanism</a:t>
            </a:r>
          </a:p>
          <a:p>
            <a:r>
              <a:rPr lang="en-US" dirty="0" err="1" smtClean="0">
                <a:effectLst/>
              </a:rPr>
              <a:t>Osmolality</a:t>
            </a:r>
            <a:r>
              <a:rPr lang="en-US" dirty="0" smtClean="0">
                <a:effectLst/>
              </a:rPr>
              <a:t> =  </a:t>
            </a:r>
          </a:p>
          <a:p>
            <a:r>
              <a:rPr lang="en-US" dirty="0" smtClean="0">
                <a:effectLst/>
              </a:rPr>
              <a:t>The AVP that is measured in peripheral blood is almost all derived from secretion from the posterior pituitary gland</a:t>
            </a:r>
          </a:p>
          <a:p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Peptide </a:t>
            </a:r>
            <a:r>
              <a:rPr lang="en-US" sz="32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Hormones---</a:t>
            </a:r>
            <a: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Vasopressin </a:t>
            </a:r>
            <a:r>
              <a:rPr lang="en-US" sz="3600" dirty="0" smtClean="0">
                <a:effectLst/>
              </a:rPr>
              <a:t>Function</a:t>
            </a:r>
            <a:br>
              <a:rPr lang="en-US" sz="3600" dirty="0" smtClean="0">
                <a:effectLst/>
              </a:rPr>
            </a:br>
            <a: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/>
            </a:r>
            <a:b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</a:br>
            <a:endParaRPr lang="en-US" sz="4000" b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r>
              <a:rPr lang="en-US" dirty="0" smtClean="0">
                <a:effectLst/>
              </a:rPr>
              <a:t>In addition, vasopressin has a variety of neurological effects on the brain, having been found, for example, to influence pair-bonding in small mammals</a:t>
            </a:r>
          </a:p>
          <a:p>
            <a:pPr>
              <a:buNone/>
            </a:pP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Evidence for this comes from experimental studies in several species, which indicate that the precise distribution of vasopressin and vasopressin receptors in the brain is associated with species-typical patterns of social behavior</a:t>
            </a:r>
          </a:p>
          <a:p>
            <a:pPr lvl="1"/>
            <a:r>
              <a:rPr lang="en-US" dirty="0" smtClean="0">
                <a:effectLst/>
              </a:rPr>
              <a:t>In particular, there are consistent differences between monogamous species and promiscuous species in the distribution of </a:t>
            </a:r>
            <a:r>
              <a:rPr lang="en-US" dirty="0" err="1" smtClean="0">
                <a:effectLst/>
              </a:rPr>
              <a:t>vaso</a:t>
            </a:r>
            <a:r>
              <a:rPr lang="en-US" dirty="0" smtClean="0">
                <a:effectLst/>
              </a:rPr>
              <a:t>. receptors, and sometimes in the distribution of vasopressin-containing axons, even when closely-related species are compared</a:t>
            </a:r>
          </a:p>
          <a:p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r>
              <a:rPr lang="en-US" sz="32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Vasopressin is very similar to another class of hormones, </a:t>
            </a:r>
            <a:r>
              <a:rPr lang="en-US" sz="3200" b="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oxytocin</a:t>
            </a:r>
            <a:endParaRPr lang="en-US" sz="32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6019800"/>
            <a:ext cx="4041775" cy="639762"/>
          </a:xfrm>
        </p:spPr>
        <p:txBody>
          <a:bodyPr/>
          <a:lstStyle/>
          <a:p>
            <a:r>
              <a:rPr lang="en-US" dirty="0" smtClean="0"/>
              <a:t>Steroid hormones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" y="6019800"/>
            <a:ext cx="4041775" cy="639762"/>
          </a:xfrm>
        </p:spPr>
        <p:txBody>
          <a:bodyPr/>
          <a:lstStyle/>
          <a:p>
            <a:r>
              <a:rPr lang="en-US" dirty="0" smtClean="0"/>
              <a:t>Peptide hormones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/>
          <a:srcRect l="21094" t="22642" r="7813"/>
          <a:stretch>
            <a:fillRect/>
          </a:stretch>
        </p:blipFill>
        <p:spPr bwMode="auto">
          <a:xfrm>
            <a:off x="762000" y="1238250"/>
            <a:ext cx="69342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0823" r="37760" b="3694"/>
          <a:stretch>
            <a:fillRect/>
          </a:stretch>
        </p:blipFill>
        <p:spPr bwMode="auto">
          <a:xfrm>
            <a:off x="304800" y="1905000"/>
            <a:ext cx="42488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Both peptides </a:t>
            </a:r>
            <a:r>
              <a:rPr lang="en-US" sz="3600" b="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cyclize</a:t>
            </a:r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through the two </a:t>
            </a:r>
            <a:r>
              <a:rPr lang="en-US" sz="3600" b="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cysteine</a:t>
            </a:r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residues </a:t>
            </a:r>
            <a:endParaRPr lang="en-US" sz="40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5410200"/>
            <a:ext cx="4114799" cy="1096962"/>
          </a:xfrm>
        </p:spPr>
        <p:txBody>
          <a:bodyPr/>
          <a:lstStyle/>
          <a:p>
            <a:r>
              <a:rPr lang="en-US" dirty="0" err="1" smtClean="0"/>
              <a:t>Oxytocin</a:t>
            </a:r>
            <a:r>
              <a:rPr lang="en-US" dirty="0" smtClean="0"/>
              <a:t>: </a:t>
            </a:r>
            <a:r>
              <a:rPr lang="en-US" sz="1800" dirty="0" err="1" smtClean="0"/>
              <a:t>cys</a:t>
            </a:r>
            <a:r>
              <a:rPr lang="en-US" sz="1800" dirty="0" smtClean="0"/>
              <a:t>-</a:t>
            </a:r>
            <a:r>
              <a:rPr lang="en-US" sz="1800" dirty="0" err="1" smtClean="0"/>
              <a:t>tyr</a:t>
            </a:r>
            <a:r>
              <a:rPr lang="en-US" sz="1800" dirty="0" smtClean="0"/>
              <a:t>-</a:t>
            </a:r>
            <a:r>
              <a:rPr lang="en-US" sz="1800" dirty="0" err="1" smtClean="0"/>
              <a:t>ile</a:t>
            </a:r>
            <a:r>
              <a:rPr lang="en-US" sz="1800" dirty="0" smtClean="0"/>
              <a:t>-</a:t>
            </a:r>
            <a:r>
              <a:rPr lang="en-US" sz="1800" dirty="0" err="1" smtClean="0"/>
              <a:t>gln</a:t>
            </a:r>
            <a:r>
              <a:rPr lang="en-US" sz="1800" dirty="0" smtClean="0"/>
              <a:t>-</a:t>
            </a:r>
            <a:r>
              <a:rPr lang="en-US" sz="1800" dirty="0" err="1" smtClean="0"/>
              <a:t>asn</a:t>
            </a:r>
            <a:r>
              <a:rPr lang="en-US" sz="1800" dirty="0" smtClean="0"/>
              <a:t>-</a:t>
            </a:r>
            <a:r>
              <a:rPr lang="en-US" sz="1800" dirty="0" err="1" smtClean="0"/>
              <a:t>cys</a:t>
            </a:r>
            <a:r>
              <a:rPr lang="en-US" sz="1800" dirty="0" smtClean="0"/>
              <a:t>-pro-</a:t>
            </a:r>
            <a:r>
              <a:rPr lang="en-US" sz="1800" dirty="0" err="1" smtClean="0"/>
              <a:t>arg</a:t>
            </a:r>
            <a:r>
              <a:rPr lang="en-US" sz="1800" dirty="0" smtClean="0"/>
              <a:t>-</a:t>
            </a:r>
            <a:r>
              <a:rPr lang="en-US" sz="1800" dirty="0" err="1" smtClean="0"/>
              <a:t>gly</a:t>
            </a:r>
            <a:endParaRPr lang="en-US" sz="180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5638800"/>
            <a:ext cx="4041775" cy="1371600"/>
          </a:xfrm>
        </p:spPr>
        <p:txBody>
          <a:bodyPr/>
          <a:lstStyle/>
          <a:p>
            <a:r>
              <a:rPr lang="en-US" dirty="0" smtClean="0"/>
              <a:t>Vasopressin:  </a:t>
            </a:r>
            <a:r>
              <a:rPr lang="en-US" sz="1800" dirty="0" err="1" smtClean="0"/>
              <a:t>cys-tyr-phe-gln-asn-cys-pro-arg-gly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25" t="15230" r="60000" b="37475"/>
          <a:stretch>
            <a:fillRect/>
          </a:stretch>
        </p:blipFill>
        <p:spPr bwMode="auto">
          <a:xfrm>
            <a:off x="4876800" y="1905000"/>
            <a:ext cx="382420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4000" b="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Oxytocin’s</a:t>
            </a:r>
            <a:r>
              <a:rPr lang="en-US" sz="40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Function</a:t>
            </a:r>
            <a:endParaRPr lang="en-US" sz="40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8382000" cy="3951288"/>
          </a:xfrm>
        </p:spPr>
        <p:txBody>
          <a:bodyPr/>
          <a:lstStyle/>
          <a:p>
            <a:r>
              <a:rPr lang="en-US" dirty="0" smtClean="0"/>
              <a:t>Primary:</a:t>
            </a:r>
          </a:p>
          <a:p>
            <a:pPr lvl="1"/>
            <a:r>
              <a:rPr lang="en-US" dirty="0" smtClean="0"/>
              <a:t>powerful uterine contractions at birth</a:t>
            </a:r>
          </a:p>
          <a:p>
            <a:pPr lvl="1"/>
            <a:r>
              <a:rPr lang="en-US" dirty="0" smtClean="0"/>
              <a:t>Lactose release from the mammary glands (let down reflex)</a:t>
            </a:r>
          </a:p>
          <a:p>
            <a:r>
              <a:rPr lang="en-US" dirty="0" smtClean="0"/>
              <a:t>Secondary (neurological)</a:t>
            </a:r>
          </a:p>
          <a:p>
            <a:pPr lvl="1"/>
            <a:r>
              <a:rPr lang="en-US" dirty="0" err="1" smtClean="0"/>
              <a:t>Oxytocin</a:t>
            </a:r>
            <a:r>
              <a:rPr lang="en-US" dirty="0" smtClean="0"/>
              <a:t> effects in humans were recently demonstrated by a </a:t>
            </a:r>
            <a:r>
              <a:rPr lang="en-US" dirty="0" err="1" smtClean="0"/>
              <a:t>behavioural</a:t>
            </a:r>
            <a:r>
              <a:rPr lang="en-US" dirty="0" smtClean="0"/>
              <a:t> study showing selectively increased trust after hormone administration (</a:t>
            </a:r>
            <a:r>
              <a:rPr lang="en-US" dirty="0" err="1" smtClean="0"/>
              <a:t>Kosfeld</a:t>
            </a:r>
            <a:r>
              <a:rPr lang="en-US" dirty="0" smtClean="0"/>
              <a:t>, M., et al. (2005). Nature, 435: 673-676)</a:t>
            </a:r>
          </a:p>
          <a:p>
            <a:pPr lvl="1"/>
            <a:r>
              <a:rPr lang="en-US" dirty="0" smtClean="0"/>
              <a:t>neural mechanism for the effects of </a:t>
            </a:r>
            <a:r>
              <a:rPr lang="en-US" dirty="0" err="1" smtClean="0"/>
              <a:t>oxytocin</a:t>
            </a:r>
            <a:r>
              <a:rPr lang="en-US" dirty="0" smtClean="0"/>
              <a:t> in social cognition in humans and provides a potential therapeutic approach to social anxiety currently being tested in social phobia and autism (</a:t>
            </a:r>
            <a:r>
              <a:rPr lang="en-US" dirty="0" err="1" smtClean="0"/>
              <a:t>oxytocin</a:t>
            </a:r>
            <a:r>
              <a:rPr lang="en-US" dirty="0" smtClean="0"/>
              <a:t> nasal spray)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rt of ECB3\JPEGs\Chapter 16\table_16_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01775"/>
            <a:ext cx="8534400" cy="385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Hormones enter cells through different methods depending on their chemical nature</a:t>
            </a:r>
            <a:endParaRPr lang="en-US" sz="40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6019800"/>
            <a:ext cx="4041775" cy="639762"/>
          </a:xfrm>
        </p:spPr>
        <p:txBody>
          <a:bodyPr/>
          <a:lstStyle/>
          <a:p>
            <a:r>
              <a:rPr lang="en-US" dirty="0" smtClean="0"/>
              <a:t>Steroid hormones</a:t>
            </a:r>
            <a:endParaRPr lang="en-US" dirty="0"/>
          </a:p>
        </p:txBody>
      </p:sp>
      <p:pic>
        <p:nvPicPr>
          <p:cNvPr id="7" name="Picture 4" descr="D:\Art of ECB3\JPEGs\Chapter 16\figure_16_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31572"/>
            <a:ext cx="7620000" cy="4016828"/>
          </a:xfrm>
          <a:prstGeom prst="rect">
            <a:avLst/>
          </a:prstGeom>
          <a:noFill/>
        </p:spPr>
      </p:pic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" y="6019800"/>
            <a:ext cx="4041775" cy="639762"/>
          </a:xfrm>
        </p:spPr>
        <p:txBody>
          <a:bodyPr/>
          <a:lstStyle/>
          <a:p>
            <a:r>
              <a:rPr lang="en-US" dirty="0" smtClean="0"/>
              <a:t>Peptide hormones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Peptide </a:t>
            </a:r>
            <a:r>
              <a:rPr lang="en-US" sz="32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Hormones---</a:t>
            </a:r>
            <a:r>
              <a:rPr lang="en-US" sz="36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Insulin and Glucagon</a:t>
            </a:r>
            <a: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/>
            </a:r>
            <a:br>
              <a:rPr lang="en-US" sz="36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</a:br>
            <a:endParaRPr lang="en-US" sz="4000" b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114800" cy="5562600"/>
          </a:xfrm>
        </p:spPr>
        <p:txBody>
          <a:bodyPr/>
          <a:lstStyle/>
          <a:p>
            <a:r>
              <a:rPr lang="en-US" dirty="0" smtClean="0">
                <a:effectLst/>
              </a:rPr>
              <a:t>Blood glucose is very highly regulated</a:t>
            </a:r>
          </a:p>
          <a:p>
            <a:pPr lvl="1"/>
            <a:r>
              <a:rPr lang="en-US" sz="1800" dirty="0" smtClean="0">
                <a:effectLst/>
              </a:rPr>
              <a:t>Target 70-180 mg/dl 100 ml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Glucose too </a:t>
            </a:r>
            <a:r>
              <a:rPr lang="en-US" dirty="0" smtClean="0">
                <a:effectLst/>
              </a:rPr>
              <a:t>high</a:t>
            </a:r>
            <a:r>
              <a:rPr lang="en-US" dirty="0" smtClean="0">
                <a:effectLst/>
              </a:rPr>
              <a:t>? </a:t>
            </a:r>
            <a:r>
              <a:rPr lang="en-US" sz="2000" dirty="0" smtClean="0">
                <a:effectLst/>
              </a:rPr>
              <a:t>(hyperglycemia)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Insulin </a:t>
            </a:r>
            <a:r>
              <a:rPr lang="en-US" dirty="0" smtClean="0">
                <a:effectLst/>
              </a:rPr>
              <a:t>is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</a:rPr>
              <a:t>released from the pancreas to stimulate the uptake of glucose into fat cells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Glucose too low </a:t>
            </a:r>
            <a:r>
              <a:rPr lang="en-US" sz="2000" dirty="0" smtClean="0">
                <a:effectLst/>
              </a:rPr>
              <a:t>(hypoglycemia)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Glucagon is released from pancreas and causes liver to release stores of glucose into blood</a:t>
            </a:r>
            <a:endParaRPr lang="en-US" dirty="0" smtClean="0">
              <a:effectLst/>
            </a:endParaRPr>
          </a:p>
          <a:p>
            <a:pPr lvl="1">
              <a:buNone/>
            </a:pPr>
            <a:endParaRPr lang="en-US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54100"/>
            <a:ext cx="38608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Insulin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600200"/>
            <a:ext cx="4343400" cy="50292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nsulin binds to a receptor which signals a transporter to increase the transport of glucose across the membrane</a:t>
            </a:r>
          </a:p>
          <a:p>
            <a:r>
              <a:rPr lang="en-US" dirty="0" smtClean="0"/>
              <a:t>In type 2 diabetes, the signal to the transporter does not work, and there is diminished glucose uptake, must take more insulin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4382718" cy="425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Insulin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600200"/>
            <a:ext cx="4343400" cy="5029200"/>
          </a:xfrm>
        </p:spPr>
        <p:txBody>
          <a:bodyPr/>
          <a:lstStyle/>
          <a:p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50% in the basal level (replaced by slow acting </a:t>
            </a:r>
            <a:r>
              <a:rPr lang="en-US" dirty="0" err="1" smtClean="0"/>
              <a:t>insulins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50% in the bolus (after meals) replaced by fast acting </a:t>
            </a:r>
            <a:r>
              <a:rPr lang="en-US" dirty="0" err="1" smtClean="0"/>
              <a:t>insulins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Maximum insulin is 1-2 Units per kg per day</a:t>
            </a:r>
          </a:p>
          <a:p>
            <a:r>
              <a:rPr lang="en-US" dirty="0" smtClean="0"/>
              <a:t>Individual: 100 kg, </a:t>
            </a:r>
          </a:p>
          <a:p>
            <a:pPr lvl="1"/>
            <a:r>
              <a:rPr lang="en-US" dirty="0" smtClean="0"/>
              <a:t>100 to 200 units per day </a:t>
            </a:r>
          </a:p>
          <a:p>
            <a:pPr lvl="2"/>
            <a:r>
              <a:rPr lang="en-US" dirty="0" smtClean="0"/>
              <a:t>50 units in basal</a:t>
            </a:r>
          </a:p>
          <a:p>
            <a:pPr lvl="2"/>
            <a:r>
              <a:rPr lang="en-US" dirty="0" smtClean="0"/>
              <a:t>50 units in bolus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3427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insulin?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3951288"/>
          </a:xfrm>
        </p:spPr>
        <p:txBody>
          <a:bodyPr/>
          <a:lstStyle/>
          <a:p>
            <a:r>
              <a:rPr lang="en-US" dirty="0" smtClean="0"/>
              <a:t>Insulin</a:t>
            </a:r>
            <a:r>
              <a:rPr lang="en-US" dirty="0" smtClean="0"/>
              <a:t> (shown here as a </a:t>
            </a:r>
            <a:r>
              <a:rPr lang="en-US" dirty="0" err="1" smtClean="0"/>
              <a:t>dimer</a:t>
            </a:r>
            <a:r>
              <a:rPr lang="en-US" dirty="0" smtClean="0"/>
              <a:t>) is </a:t>
            </a:r>
            <a:r>
              <a:rPr lang="en-US" dirty="0" smtClean="0"/>
              <a:t>a 51 amino acid anabolic peptide-hormone</a:t>
            </a:r>
            <a:r>
              <a:rPr lang="en-US" dirty="0" smtClean="0"/>
              <a:t> and consists </a:t>
            </a:r>
            <a:r>
              <a:rPr lang="en-US" dirty="0" smtClean="0"/>
              <a:t>of two chains </a:t>
            </a:r>
            <a:r>
              <a:rPr lang="en-US" dirty="0" smtClean="0"/>
              <a:t>(a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 </a:t>
            </a:r>
            <a:r>
              <a:rPr lang="en-US" dirty="0" smtClean="0"/>
              <a:t>connected by disulfide bonds. </a:t>
            </a:r>
            <a:endParaRPr lang="en-US" dirty="0" smtClean="0"/>
          </a:p>
          <a:p>
            <a:r>
              <a:rPr lang="en-US" sz="1200" dirty="0" smtClean="0"/>
              <a:t>http://www.3dchem.com/molecules.asp?ID=196#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3657600" cy="38352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* The primary sequence insulin  was </a:t>
            </a:r>
            <a:r>
              <a:rPr lang="en-US" dirty="0" smtClean="0">
                <a:latin typeface="+mj-lt"/>
              </a:rPr>
              <a:t>determined by British molecular biologist Frederick Sanger. It was the first protein</a:t>
            </a:r>
            <a:r>
              <a:rPr lang="en-US" dirty="0" smtClean="0">
                <a:latin typeface="+mj-lt"/>
              </a:rPr>
              <a:t> for which the sequence was </a:t>
            </a:r>
            <a:r>
              <a:rPr lang="en-US" dirty="0" smtClean="0">
                <a:latin typeface="+mj-lt"/>
              </a:rPr>
              <a:t>completely determined. For this</a:t>
            </a:r>
            <a:r>
              <a:rPr lang="en-US" dirty="0" smtClean="0">
                <a:latin typeface="+mj-lt"/>
              </a:rPr>
              <a:t> Sanger </a:t>
            </a:r>
            <a:r>
              <a:rPr lang="en-US" dirty="0" smtClean="0">
                <a:latin typeface="+mj-lt"/>
              </a:rPr>
              <a:t>was awarded the Nobel Prize in Chemistry in 1958.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* In </a:t>
            </a:r>
            <a:r>
              <a:rPr lang="en-US" dirty="0" smtClean="0">
                <a:latin typeface="+mj-lt"/>
              </a:rPr>
              <a:t>1967, after decades of work, Dorothy Crowfoot Hodgkin determined the spatial conformation of the molecule, by means of X-ray diffraction studies. She also was awarded a Nobel Prize.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is expressed as a </a:t>
            </a:r>
            <a:r>
              <a:rPr lang="en-US" dirty="0" err="1" smtClean="0"/>
              <a:t>preproInsulin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/>
          <a:lstStyle/>
          <a:p>
            <a:r>
              <a:rPr lang="en-US" dirty="0" smtClean="0"/>
              <a:t>Regulation of insulin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905000"/>
            <a:ext cx="4953000" cy="639762"/>
          </a:xfrm>
        </p:spPr>
        <p:txBody>
          <a:bodyPr/>
          <a:lstStyle/>
          <a:p>
            <a:r>
              <a:rPr lang="en-US" dirty="0" smtClean="0"/>
              <a:t>The middle amino acids are excised from a and </a:t>
            </a:r>
            <a:r>
              <a:rPr lang="en-US" dirty="0" err="1" smtClean="0"/>
              <a:t>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218685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96" y="2667000"/>
            <a:ext cx="3233504" cy="4143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is glucagon?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 amino acid hormone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362200"/>
            <a:ext cx="59436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85800"/>
            <a:ext cx="2236716" cy="599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1">
      <a:dk1>
        <a:srgbClr val="000078"/>
      </a:dk1>
      <a:lt1>
        <a:srgbClr val="FFFFFF"/>
      </a:lt1>
      <a:dk2>
        <a:srgbClr val="000066"/>
      </a:dk2>
      <a:lt2>
        <a:srgbClr val="CCECFF"/>
      </a:lt2>
      <a:accent1>
        <a:srgbClr val="0099CC"/>
      </a:accent1>
      <a:accent2>
        <a:srgbClr val="008080"/>
      </a:accent2>
      <a:accent3>
        <a:srgbClr val="AAAAB8"/>
      </a:accent3>
      <a:accent4>
        <a:srgbClr val="DADADA"/>
      </a:accent4>
      <a:accent5>
        <a:srgbClr val="AACAE2"/>
      </a:accent5>
      <a:accent6>
        <a:srgbClr val="007373"/>
      </a:accent6>
      <a:hlink>
        <a:srgbClr val="00FFCC"/>
      </a:hlink>
      <a:folHlink>
        <a:srgbClr val="6699FF"/>
      </a:folHlink>
    </a:clrScheme>
    <a:fontScheme name="Comic sans serif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4695</TotalTime>
  <Words>906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Teamwork</vt:lpstr>
      <vt:lpstr>Biochem 03  Cell Communication November 10, 2010</vt:lpstr>
      <vt:lpstr>Slide 2</vt:lpstr>
      <vt:lpstr>Hormones enter cells through different methods depending on their chemical nature</vt:lpstr>
      <vt:lpstr>Peptide Hormones---Insulin and Glucagon </vt:lpstr>
      <vt:lpstr>How does Insulin Work?</vt:lpstr>
      <vt:lpstr>How does Insulin Work?</vt:lpstr>
      <vt:lpstr>What is insulin?</vt:lpstr>
      <vt:lpstr>Insulin is expressed as a preproInsulin</vt:lpstr>
      <vt:lpstr>What is glucagon?</vt:lpstr>
      <vt:lpstr>What does glucagon do?</vt:lpstr>
      <vt:lpstr>Peptide Hormones---Vasopressin </vt:lpstr>
      <vt:lpstr>Peptide Hormones---Vasopressin Function  </vt:lpstr>
      <vt:lpstr>Peptide Hormones---Vasopressin Function  </vt:lpstr>
      <vt:lpstr>Vasopressin is very similar to another class of hormones, oxytocin</vt:lpstr>
      <vt:lpstr>Both peptides cyclize through the two cysteine residues </vt:lpstr>
      <vt:lpstr>Oxytocin’s Function</vt:lpstr>
    </vt:vector>
  </TitlesOfParts>
  <Company>Amherst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 30</dc:title>
  <dc:creator>setupacad</dc:creator>
  <cp:lastModifiedBy>fred</cp:lastModifiedBy>
  <cp:revision>180</cp:revision>
  <cp:lastPrinted>2010-11-03T19:13:11Z</cp:lastPrinted>
  <dcterms:created xsi:type="dcterms:W3CDTF">2010-11-10T03:42:54Z</dcterms:created>
  <dcterms:modified xsi:type="dcterms:W3CDTF">2010-11-10T05:07:11Z</dcterms:modified>
</cp:coreProperties>
</file>